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256" r:id="rId5"/>
    <p:sldId id="257" r:id="rId6"/>
    <p:sldId id="258" r:id="rId7"/>
    <p:sldId id="259"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302" r:id="rId29"/>
    <p:sldId id="303" r:id="rId30"/>
    <p:sldId id="304" r:id="rId31"/>
    <p:sldId id="305" r:id="rId32"/>
    <p:sldId id="306" r:id="rId33"/>
    <p:sldId id="307" r:id="rId34"/>
    <p:sldId id="315" r:id="rId35"/>
    <p:sldId id="317" r:id="rId36"/>
    <p:sldId id="318" r:id="rId37"/>
    <p:sldId id="319" r:id="rId38"/>
    <p:sldId id="320" r:id="rId39"/>
    <p:sldId id="321" r:id="rId40"/>
    <p:sldId id="322" r:id="rId41"/>
    <p:sldId id="323" r:id="rId42"/>
    <p:sldId id="327" r:id="rId43"/>
    <p:sldId id="326" r:id="rId44"/>
    <p:sldId id="325" r:id="rId45"/>
  </p:sldIdLst>
  <p:sldSz cx="18288000" cy="10287000"/>
  <p:notesSz cx="6797675" cy="9926638"/>
  <p:embeddedFontLst>
    <p:embeddedFont>
      <p:font typeface="Calibri" panose="020F0502020204030204" pitchFamily="34" charset="0"/>
      <p:regular r:id="rId47"/>
      <p:bold r:id="rId48"/>
      <p:italic r:id="rId49"/>
      <p:boldItalic r:id="rId50"/>
    </p:embeddedFont>
    <p:embeddedFont>
      <p:font typeface="Comic Sans MS" panose="030F0702030302020204" pitchFamily="66" charset="0"/>
      <p:regular r:id="rId51"/>
      <p:bold r:id="rId52"/>
      <p:italic r:id="rId53"/>
      <p:boldItalic r:id="rId54"/>
    </p:embeddedFont>
    <p:embeddedFont>
      <p:font typeface="Futura" panose="020B0604020202020204" charset="0"/>
      <p:regular r:id="rId55"/>
    </p:embeddedFont>
    <p:embeddedFont>
      <p:font typeface="Marykate" panose="020B0604020202020204" charset="0"/>
      <p:regular r:id="rId56"/>
    </p:embeddedFont>
    <p:embeddedFont>
      <p:font typeface="Protest Riot" panose="020B0604020202020204" charset="0"/>
      <p:regular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7.fntdata"/><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9783754-E0B2-4E0D-875B-63EABF24E6AA}" type="datetimeFigureOut">
              <a:rPr lang="en-GB" smtClean="0"/>
              <a:t>19/10/2026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7E1DD2B-6575-4C1F-A07F-C992E8487C93}" type="slidenum">
              <a:rPr lang="en-GB" smtClean="0"/>
              <a:t>‹#›</a:t>
            </a:fld>
            <a:endParaRPr lang="en-GB"/>
          </a:p>
        </p:txBody>
      </p:sp>
    </p:spTree>
    <p:extLst>
      <p:ext uri="{BB962C8B-B14F-4D97-AF65-F5344CB8AC3E}">
        <p14:creationId xmlns:p14="http://schemas.microsoft.com/office/powerpoint/2010/main" val="2062910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EEBE6ED1-B35A-49D2-9475-C0164DFFA522}" type="slidenum">
              <a:rPr lang="en-GB" altLang="en-US"/>
              <a:pPr>
                <a:spcBef>
                  <a:spcPct val="0"/>
                </a:spcBef>
              </a:pPr>
              <a:t>25</a:t>
            </a:fld>
            <a:endParaRPr lang="en-GB" altLang="en-US"/>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899069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2D54209B-55AC-43EC-90BF-5D5E15D63A67}" type="slidenum">
              <a:rPr lang="en-GB" altLang="en-US"/>
              <a:pPr>
                <a:spcBef>
                  <a:spcPct val="0"/>
                </a:spcBef>
              </a:pPr>
              <a:t>26</a:t>
            </a:fld>
            <a:endParaRPr lang="en-GB"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r>
              <a:rPr lang="en-GB" altLang="en-US">
                <a:latin typeface="Arial" panose="020B0604020202020204" pitchFamily="34" charset="0"/>
              </a:rPr>
              <a:t>PGL provides a wide range of inspiring residential adventure and educational courses for more than 5,000 groups every year</a:t>
            </a:r>
          </a:p>
          <a:p>
            <a:pPr eaLnBrk="1" hangingPunct="1">
              <a:buFontTx/>
              <a:buChar char="•"/>
            </a:pPr>
            <a:endParaRPr lang="en-GB" altLang="en-US">
              <a:latin typeface="Arial" panose="020B0604020202020204" pitchFamily="34" charset="0"/>
            </a:endParaRPr>
          </a:p>
          <a:p>
            <a:pPr eaLnBrk="1" hangingPunct="1">
              <a:buFontTx/>
              <a:buChar char="•"/>
            </a:pPr>
            <a:r>
              <a:rPr lang="en-GB" altLang="en-US">
                <a:latin typeface="Arial" panose="020B0604020202020204" pitchFamily="34" charset="0"/>
              </a:rPr>
              <a:t>All PGL centres and activities are risk assessed to comply with legal requirements and best practice. Risk assessments are available by request and on the PGL website</a:t>
            </a:r>
          </a:p>
          <a:p>
            <a:pPr eaLnBrk="1" hangingPunct="1"/>
            <a:endParaRPr lang="en-GB" altLang="en-US">
              <a:latin typeface="Arial" panose="020B0604020202020204" pitchFamily="34" charset="0"/>
            </a:endParaRPr>
          </a:p>
          <a:p>
            <a:pPr eaLnBrk="1" hangingPunct="1">
              <a:buFontTx/>
              <a:buChar char="•"/>
            </a:pPr>
            <a:r>
              <a:rPr lang="en-GB" altLang="en-US">
                <a:latin typeface="Arial" panose="020B0604020202020204" pitchFamily="34" charset="0"/>
              </a:rPr>
              <a:t>Centres are subject to the Adventure Activities Licensing Authority regulations (AALA) where appropriate</a:t>
            </a:r>
          </a:p>
          <a:p>
            <a:pPr eaLnBrk="1" hangingPunct="1"/>
            <a:endParaRPr lang="en-GB" altLang="en-US">
              <a:latin typeface="Arial" panose="020B0604020202020204" pitchFamily="34" charset="0"/>
            </a:endParaRPr>
          </a:p>
          <a:p>
            <a:pPr eaLnBrk="1" hangingPunct="1">
              <a:buFontTx/>
              <a:buChar char="•"/>
            </a:pPr>
            <a:r>
              <a:rPr lang="en-GB" altLang="en-US">
                <a:latin typeface="Arial" panose="020B0604020202020204" pitchFamily="34" charset="0"/>
              </a:rPr>
              <a:t>ABTA (Association of British Travel Agents)  bonded means your money is protected</a:t>
            </a:r>
          </a:p>
          <a:p>
            <a:pPr eaLnBrk="1" hangingPunct="1"/>
            <a:endParaRPr lang="en-GB" altLang="en-US">
              <a:latin typeface="Arial" panose="020B0604020202020204" pitchFamily="34" charset="0"/>
            </a:endParaRPr>
          </a:p>
          <a:p>
            <a:pPr eaLnBrk="1" hangingPunct="1">
              <a:buFontTx/>
              <a:buChar char="•"/>
            </a:pPr>
            <a:r>
              <a:rPr lang="en-GB" altLang="en-US">
                <a:latin typeface="Arial" panose="020B0604020202020204" pitchFamily="34" charset="0"/>
              </a:rPr>
              <a:t>BAPA – British Activity Providers Association. Responsible for establishing operating guidelines for the activity holiday industry</a:t>
            </a:r>
          </a:p>
          <a:p>
            <a:pPr eaLnBrk="1" hangingPunct="1">
              <a:buFontTx/>
              <a:buChar char="•"/>
            </a:pPr>
            <a:endParaRPr lang="en-GB" altLang="en-US">
              <a:latin typeface="Arial" panose="020B0604020202020204" pitchFamily="34" charset="0"/>
            </a:endParaRPr>
          </a:p>
          <a:p>
            <a:pPr eaLnBrk="1" hangingPunct="1">
              <a:buFontTx/>
              <a:buChar char="•"/>
            </a:pPr>
            <a:r>
              <a:rPr lang="en-GB" altLang="en-US">
                <a:latin typeface="Arial" panose="020B0604020202020204" pitchFamily="34" charset="0"/>
              </a:rPr>
              <a:t>Through the </a:t>
            </a:r>
            <a:r>
              <a:rPr lang="en-GB" altLang="en-US" b="1">
                <a:solidFill>
                  <a:srgbClr val="FF0000"/>
                </a:solidFill>
                <a:latin typeface="Arial" panose="020B0604020202020204" pitchFamily="34" charset="0"/>
              </a:rPr>
              <a:t>Learning Outside the Classroom </a:t>
            </a:r>
            <a:r>
              <a:rPr lang="en-GB" altLang="en-US" b="1">
                <a:latin typeface="Arial" panose="020B0604020202020204" pitchFamily="34" charset="0"/>
              </a:rPr>
              <a:t>Quality Badge Programme</a:t>
            </a:r>
            <a:r>
              <a:rPr lang="en-GB" altLang="en-US">
                <a:latin typeface="Arial" panose="020B0604020202020204" pitchFamily="34" charset="0"/>
              </a:rPr>
              <a:t> you can be confident that recognised providers fulfil all the necessary criteria as laid down by the </a:t>
            </a:r>
            <a:r>
              <a:rPr lang="en-GB" altLang="en-US">
                <a:solidFill>
                  <a:srgbClr val="FF0000"/>
                </a:solidFill>
                <a:latin typeface="Arial" panose="020B0604020202020204" pitchFamily="34" charset="0"/>
              </a:rPr>
              <a:t>DfE</a:t>
            </a:r>
            <a:r>
              <a:rPr lang="en-GB" altLang="en-US">
                <a:latin typeface="Arial" panose="020B0604020202020204" pitchFamily="34" charset="0"/>
              </a:rPr>
              <a:t>, thereby better </a:t>
            </a:r>
            <a:r>
              <a:rPr lang="en-US" altLang="en-US">
                <a:latin typeface="Arial" panose="020B0604020202020204" pitchFamily="34" charset="0"/>
              </a:rPr>
              <a:t>enabling Party Leaders to manage visits safely, efficiently and beneficially</a:t>
            </a:r>
          </a:p>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550914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40F2F9D4-9474-4F6C-A4CF-91BAF87CD494}" type="slidenum">
              <a:rPr lang="en-GB" altLang="en-US"/>
              <a:pPr>
                <a:spcBef>
                  <a:spcPct val="0"/>
                </a:spcBef>
              </a:pPr>
              <a:t>27</a:t>
            </a:fld>
            <a:endParaRPr lang="en-GB"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653481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E6E74CA0-A9C7-47E4-86C9-04CF3E040929}" type="slidenum">
              <a:rPr lang="en-GB" altLang="en-US"/>
              <a:pPr>
                <a:spcBef>
                  <a:spcPct val="0"/>
                </a:spcBef>
              </a:pPr>
              <a:t>28</a:t>
            </a:fld>
            <a:endParaRPr lang="en-GB" alt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000">
                <a:latin typeface="Arial" panose="020B0604020202020204" pitchFamily="34" charset="0"/>
              </a:rPr>
              <a:t>Your PGL Tour Leader will have a wealth of local knowledge so you can make the most of your time away.</a:t>
            </a:r>
          </a:p>
          <a:p>
            <a:pPr eaLnBrk="1" hangingPunct="1"/>
            <a:endParaRPr lang="en-US" altLang="en-US" sz="1000">
              <a:latin typeface="Arial" panose="020B0604020202020204" pitchFamily="34" charset="0"/>
            </a:endParaRPr>
          </a:p>
        </p:txBody>
      </p:sp>
    </p:spTree>
    <p:extLst>
      <p:ext uri="{BB962C8B-B14F-4D97-AF65-F5344CB8AC3E}">
        <p14:creationId xmlns:p14="http://schemas.microsoft.com/office/powerpoint/2010/main" val="2052434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B1653AB1-FED6-456A-BF46-A5BED8C3CCA7}" type="slidenum">
              <a:rPr lang="en-GB" altLang="en-US"/>
              <a:pPr>
                <a:spcBef>
                  <a:spcPct val="0"/>
                </a:spcBef>
              </a:pPr>
              <a:t>29</a:t>
            </a:fld>
            <a:endParaRPr lang="en-GB" alt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000">
                <a:latin typeface="Arial" panose="020B0604020202020204" pitchFamily="34" charset="0"/>
              </a:rPr>
              <a:t>Your PGL Tour Leader will have a wealth of local knowledge so you can make the most of your time away.</a:t>
            </a:r>
          </a:p>
          <a:p>
            <a:pPr eaLnBrk="1" hangingPunct="1"/>
            <a:endParaRPr lang="en-US" altLang="en-US" sz="1000">
              <a:latin typeface="Arial" panose="020B0604020202020204" pitchFamily="34" charset="0"/>
            </a:endParaRPr>
          </a:p>
        </p:txBody>
      </p:sp>
    </p:spTree>
    <p:extLst>
      <p:ext uri="{BB962C8B-B14F-4D97-AF65-F5344CB8AC3E}">
        <p14:creationId xmlns:p14="http://schemas.microsoft.com/office/powerpoint/2010/main" val="14156347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119C817-7F19-4B1E-ACA5-E6E69AFFB1A8}" type="slidenum">
              <a:rPr lang="en-GB" altLang="en-US"/>
              <a:pPr>
                <a:spcBef>
                  <a:spcPct val="0"/>
                </a:spcBef>
              </a:pPr>
              <a:t>30</a:t>
            </a:fld>
            <a:endParaRPr lang="en-GB" altLang="en-US"/>
          </a:p>
        </p:txBody>
      </p:sp>
      <p:sp>
        <p:nvSpPr>
          <p:cNvPr id="21507"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ln/>
        </p:spPr>
        <p:txBody>
          <a:bodyPr/>
          <a:lstStyle/>
          <a:p>
            <a:pPr marL="171450" indent="-171450">
              <a:buFont typeface="Arial"/>
              <a:buChar char="•"/>
              <a:defRPr/>
            </a:pPr>
            <a:r>
              <a:rPr lang="en-GB" dirty="0">
                <a:ea typeface="ＭＳ Ｐゴシック" charset="0"/>
              </a:rPr>
              <a:t>The activities shown offer individual as well as team challenges</a:t>
            </a:r>
          </a:p>
          <a:p>
            <a:pPr marL="171450" indent="-171450">
              <a:buFont typeface="Arial"/>
              <a:buChar char="•"/>
              <a:defRPr/>
            </a:pPr>
            <a:r>
              <a:rPr lang="en-GB" dirty="0">
                <a:ea typeface="ＭＳ Ｐゴシック" charset="0"/>
              </a:rPr>
              <a:t>Activities are designed to encourage new skills and develop existing ones</a:t>
            </a:r>
          </a:p>
          <a:p>
            <a:pPr marL="171450" indent="-171450">
              <a:buFont typeface="Arial"/>
              <a:buChar char="•"/>
              <a:defRPr/>
            </a:pPr>
            <a:r>
              <a:rPr lang="en-GB" dirty="0">
                <a:ea typeface="ＭＳ Ｐゴシック" charset="0"/>
              </a:rPr>
              <a:t>Specific activities can be requested (though not guaranteed) and the programme is discussed on arrival at the centre</a:t>
            </a:r>
          </a:p>
          <a:p>
            <a:pPr eaLnBrk="1" hangingPunct="1">
              <a:defRPr/>
            </a:pPr>
            <a:endParaRPr lang="en-GB" dirty="0">
              <a:ea typeface="ＭＳ Ｐゴシック" charset="0"/>
            </a:endParaRPr>
          </a:p>
        </p:txBody>
      </p:sp>
    </p:spTree>
    <p:extLst>
      <p:ext uri="{BB962C8B-B14F-4D97-AF65-F5344CB8AC3E}">
        <p14:creationId xmlns:p14="http://schemas.microsoft.com/office/powerpoint/2010/main" val="2729510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E187CDBB-6E1A-4252-BC0D-7725858A89CE}" type="slidenum">
              <a:rPr lang="en-GB" altLang="en-US"/>
              <a:pPr>
                <a:spcBef>
                  <a:spcPct val="0"/>
                </a:spcBef>
              </a:pPr>
              <a:t>31</a:t>
            </a:fld>
            <a:endParaRPr lang="en-GB" alt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817004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D81C0727-7488-4A25-B6BE-7893EBA82002}" type="slidenum">
              <a:rPr lang="en-GB" altLang="en-US"/>
              <a:pPr>
                <a:spcBef>
                  <a:spcPct val="0"/>
                </a:spcBef>
              </a:pPr>
              <a:t>34</a:t>
            </a:fld>
            <a:endParaRPr lang="en-GB" alt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a:p>
            <a:pPr>
              <a:buFontTx/>
              <a:buChar char="•"/>
            </a:pPr>
            <a:r>
              <a:rPr lang="en-GB" altLang="en-US">
                <a:latin typeface="Arial" panose="020B0604020202020204" pitchFamily="34" charset="0"/>
              </a:rPr>
              <a:t>The centre can accommodate 700 guests at a time with accommodation in the main house or purpose-built chalets</a:t>
            </a:r>
          </a:p>
          <a:p>
            <a:pPr>
              <a:buFontTx/>
              <a:buChar char="•"/>
            </a:pPr>
            <a:r>
              <a:rPr lang="en-GB" altLang="en-US">
                <a:latin typeface="Arial" panose="020B0604020202020204" pitchFamily="34" charset="0"/>
              </a:rPr>
              <a:t>Teachers are usually accommodated in twin rooms with en suite and hot drink facilities </a:t>
            </a:r>
          </a:p>
          <a:p>
            <a:pPr>
              <a:buFontTx/>
              <a:buChar char="•"/>
            </a:pPr>
            <a:r>
              <a:rPr lang="en-GB" altLang="en-US">
                <a:latin typeface="Arial" panose="020B0604020202020204" pitchFamily="34" charset="0"/>
              </a:rPr>
              <a:t>All rooms are lockable (party leader given master key)</a:t>
            </a:r>
          </a:p>
          <a:p>
            <a:pPr>
              <a:buFontTx/>
              <a:buChar char="•"/>
            </a:pPr>
            <a:r>
              <a:rPr lang="en-GB" altLang="en-US">
                <a:latin typeface="Arial" panose="020B0604020202020204" pitchFamily="34" charset="0"/>
              </a:rPr>
              <a:t>All exterior doors and gates are locked at night but can be opened from the inside in an emergency without the need for unlocking</a:t>
            </a:r>
          </a:p>
          <a:p>
            <a:pPr>
              <a:buFontTx/>
              <a:buChar char="•"/>
            </a:pPr>
            <a:r>
              <a:rPr lang="en-GB" altLang="en-US">
                <a:latin typeface="Arial" panose="020B0604020202020204" pitchFamily="34" charset="0"/>
              </a:rPr>
              <a:t>A PGL staff member is available on duty throughout the night (contactable by phone)</a:t>
            </a:r>
          </a:p>
          <a:p>
            <a:pPr>
              <a:buFontTx/>
              <a:buChar char="•"/>
            </a:pPr>
            <a:r>
              <a:rPr lang="en-GB" altLang="en-US">
                <a:latin typeface="Arial" panose="020B0604020202020204" pitchFamily="34" charset="0"/>
              </a:rPr>
              <a:t>The extensive facilities (other than activity bases) are available to your group during free time</a:t>
            </a:r>
          </a:p>
          <a:p>
            <a:endParaRPr lang="en-GB" altLang="en-US">
              <a:latin typeface="Arial" panose="020B0604020202020204" pitchFamily="34" charset="0"/>
            </a:endParaRPr>
          </a:p>
          <a:p>
            <a:pPr algn="just" eaLnBrk="1" hangingPunct="1"/>
            <a:endParaRPr lang="en-GB" altLang="en-US" b="1">
              <a:latin typeface="Arial" panose="020B0604020202020204" pitchFamily="34" charset="0"/>
            </a:endParaRPr>
          </a:p>
        </p:txBody>
      </p:sp>
    </p:spTree>
    <p:extLst>
      <p:ext uri="{BB962C8B-B14F-4D97-AF65-F5344CB8AC3E}">
        <p14:creationId xmlns:p14="http://schemas.microsoft.com/office/powerpoint/2010/main" val="2138522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5B25447E-55B9-4BC2-9FC0-CDC61C58DB5D}" type="slidenum">
              <a:rPr lang="en-GB" altLang="en-US"/>
              <a:pPr>
                <a:spcBef>
                  <a:spcPct val="0"/>
                </a:spcBef>
              </a:pPr>
              <a:t>35</a:t>
            </a:fld>
            <a:endParaRPr lang="en-GB" alt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a:p>
            <a:pPr>
              <a:buFontTx/>
              <a:buChar char="•"/>
            </a:pPr>
            <a:r>
              <a:rPr lang="en-GB" altLang="en-US">
                <a:latin typeface="Arial" panose="020B0604020202020204" pitchFamily="34" charset="0"/>
              </a:rPr>
              <a:t>The centre can accommodate 700 guests at a time with accommodation in the main house or purpose-built chalets</a:t>
            </a:r>
          </a:p>
          <a:p>
            <a:pPr>
              <a:buFontTx/>
              <a:buChar char="•"/>
            </a:pPr>
            <a:r>
              <a:rPr lang="en-GB" altLang="en-US">
                <a:latin typeface="Arial" panose="020B0604020202020204" pitchFamily="34" charset="0"/>
              </a:rPr>
              <a:t>Teachers are usually accommodated in twin rooms with en suite and hot drink facilities </a:t>
            </a:r>
          </a:p>
          <a:p>
            <a:pPr>
              <a:buFontTx/>
              <a:buChar char="•"/>
            </a:pPr>
            <a:r>
              <a:rPr lang="en-GB" altLang="en-US">
                <a:latin typeface="Arial" panose="020B0604020202020204" pitchFamily="34" charset="0"/>
              </a:rPr>
              <a:t>All rooms are lockable (party leader given master key)</a:t>
            </a:r>
          </a:p>
          <a:p>
            <a:pPr>
              <a:buFontTx/>
              <a:buChar char="•"/>
            </a:pPr>
            <a:r>
              <a:rPr lang="en-GB" altLang="en-US">
                <a:latin typeface="Arial" panose="020B0604020202020204" pitchFamily="34" charset="0"/>
              </a:rPr>
              <a:t>All exterior doors and gates are locked at night but can be opened from the inside in an emergency without the need for unlocking</a:t>
            </a:r>
          </a:p>
          <a:p>
            <a:pPr>
              <a:buFontTx/>
              <a:buChar char="•"/>
            </a:pPr>
            <a:r>
              <a:rPr lang="en-GB" altLang="en-US">
                <a:latin typeface="Arial" panose="020B0604020202020204" pitchFamily="34" charset="0"/>
              </a:rPr>
              <a:t>A PGL staff member is available on duty throughout the night (contactable by phone)</a:t>
            </a:r>
          </a:p>
          <a:p>
            <a:pPr>
              <a:buFontTx/>
              <a:buChar char="•"/>
            </a:pPr>
            <a:r>
              <a:rPr lang="en-GB" altLang="en-US">
                <a:latin typeface="Arial" panose="020B0604020202020204" pitchFamily="34" charset="0"/>
              </a:rPr>
              <a:t>The extensive facilities (other than activity bases) are available to your group during free time</a:t>
            </a:r>
          </a:p>
          <a:p>
            <a:endParaRPr lang="en-GB" altLang="en-US">
              <a:latin typeface="Arial" panose="020B0604020202020204" pitchFamily="34" charset="0"/>
            </a:endParaRPr>
          </a:p>
          <a:p>
            <a:pPr algn="just" eaLnBrk="1" hangingPunct="1"/>
            <a:endParaRPr lang="en-GB" altLang="en-US" b="1">
              <a:latin typeface="Arial" panose="020B0604020202020204" pitchFamily="34" charset="0"/>
            </a:endParaRPr>
          </a:p>
        </p:txBody>
      </p:sp>
    </p:spTree>
    <p:extLst>
      <p:ext uri="{BB962C8B-B14F-4D97-AF65-F5344CB8AC3E}">
        <p14:creationId xmlns:p14="http://schemas.microsoft.com/office/powerpoint/2010/main" val="2030231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07CB2F4-3585-483F-B544-EE1A6BC79929}" type="slidenum">
              <a:rPr lang="en-GB" altLang="en-US"/>
              <a:pPr>
                <a:spcBef>
                  <a:spcPct val="0"/>
                </a:spcBef>
              </a:pPr>
              <a:t>36</a:t>
            </a:fld>
            <a:endParaRPr lang="en-GB" alt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eaLnBrk="1" hangingPunct="1"/>
            <a:endParaRPr lang="en-US" altLang="en-US" b="1">
              <a:latin typeface="Arial" panose="020B0604020202020204" pitchFamily="34" charset="0"/>
            </a:endParaRPr>
          </a:p>
        </p:txBody>
      </p:sp>
    </p:spTree>
    <p:extLst>
      <p:ext uri="{BB962C8B-B14F-4D97-AF65-F5344CB8AC3E}">
        <p14:creationId xmlns:p14="http://schemas.microsoft.com/office/powerpoint/2010/main" val="84927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94158D19-25A7-48BF-85D1-651C38C21723}" type="slidenum">
              <a:rPr lang="en-GB" altLang="en-US"/>
              <a:pPr>
                <a:spcBef>
                  <a:spcPct val="0"/>
                </a:spcBef>
              </a:pPr>
              <a:t>37</a:t>
            </a:fld>
            <a:endParaRPr lang="en-GB" alt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GB" altLang="en-US">
                <a:latin typeface="Arial" panose="020B0604020202020204" pitchFamily="34" charset="0"/>
              </a:rPr>
              <a:t>We continually invest in healthy menus with freshly cooked ingredients obtained from fully traceable audited suppliers</a:t>
            </a:r>
          </a:p>
          <a:p>
            <a:pPr>
              <a:buFontTx/>
              <a:buChar char="•"/>
            </a:pPr>
            <a:r>
              <a:rPr lang="en-GB" altLang="en-US">
                <a:latin typeface="Arial" panose="020B0604020202020204" pitchFamily="34" charset="0"/>
              </a:rPr>
              <a:t>Processed food is avoided and meals meet Local Authority guidelines</a:t>
            </a:r>
          </a:p>
          <a:p>
            <a:pPr>
              <a:buFontTx/>
              <a:buChar char="•"/>
            </a:pPr>
            <a:r>
              <a:rPr lang="en-GB" altLang="en-US">
                <a:latin typeface="Arial" panose="020B0604020202020204" pitchFamily="34" charset="0"/>
              </a:rPr>
              <a:t>There will be hot and cold options available at every meal </a:t>
            </a:r>
          </a:p>
          <a:p>
            <a:pPr>
              <a:buFontTx/>
              <a:buChar char="•"/>
            </a:pPr>
            <a:r>
              <a:rPr lang="en-GB" altLang="en-US">
                <a:latin typeface="Arial" panose="020B0604020202020204" pitchFamily="34" charset="0"/>
              </a:rPr>
              <a:t>At lunch and dinner the buffet includes a salad bar and mixed fruit basket plus hot and cold drinks</a:t>
            </a:r>
          </a:p>
          <a:p>
            <a:pPr>
              <a:buFontTx/>
              <a:buChar char="•"/>
            </a:pPr>
            <a:r>
              <a:rPr lang="en-GB" altLang="en-US">
                <a:latin typeface="Arial" panose="020B0604020202020204" pitchFamily="34" charset="0"/>
              </a:rPr>
              <a:t>Our caterers can deal with </a:t>
            </a:r>
            <a:r>
              <a:rPr lang="en-GB" altLang="en-US" u="sng">
                <a:latin typeface="Arial" panose="020B0604020202020204" pitchFamily="34" charset="0"/>
              </a:rPr>
              <a:t>most </a:t>
            </a:r>
            <a:r>
              <a:rPr lang="en-GB" altLang="en-US">
                <a:latin typeface="Arial" panose="020B0604020202020204" pitchFamily="34" charset="0"/>
              </a:rPr>
              <a:t>dietary requirements but please ensure the party leader is aware of any dietary requirements well in advance</a:t>
            </a:r>
          </a:p>
          <a:p>
            <a:pPr>
              <a:buFontTx/>
              <a:buChar char="•"/>
            </a:pPr>
            <a:r>
              <a:rPr lang="en-GB" altLang="en-US">
                <a:latin typeface="Arial" panose="020B0604020202020204" pitchFamily="34" charset="0"/>
              </a:rPr>
              <a:t>More food is always available if required</a:t>
            </a:r>
          </a:p>
        </p:txBody>
      </p:sp>
    </p:spTree>
    <p:extLst>
      <p:ext uri="{BB962C8B-B14F-4D97-AF65-F5344CB8AC3E}">
        <p14:creationId xmlns:p14="http://schemas.microsoft.com/office/powerpoint/2010/main" val="264504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45E67F9-77F3-4BDE-82AD-1825EF9006E3}" type="slidenum">
              <a:rPr lang="en-GB" altLang="en-US"/>
              <a:pPr>
                <a:spcBef>
                  <a:spcPct val="0"/>
                </a:spcBef>
              </a:pPr>
              <a:t>38</a:t>
            </a:fld>
            <a:endParaRPr lang="en-GB" alt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800">
                <a:latin typeface="Arial" panose="020B0604020202020204" pitchFamily="34" charset="0"/>
              </a:rPr>
              <a:t>Questions?</a:t>
            </a:r>
            <a:endParaRPr lang="en-GB" altLang="en-US" sz="800" b="1">
              <a:latin typeface="Arial" panose="020B0604020202020204" pitchFamily="34" charset="0"/>
            </a:endParaRPr>
          </a:p>
        </p:txBody>
      </p:sp>
    </p:spTree>
    <p:extLst>
      <p:ext uri="{BB962C8B-B14F-4D97-AF65-F5344CB8AC3E}">
        <p14:creationId xmlns:p14="http://schemas.microsoft.com/office/powerpoint/2010/main" val="8209017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A503914E-02DD-4CC6-B4F4-3F9F65A35449}" type="slidenum">
              <a:rPr lang="en-GB" altLang="en-US"/>
              <a:pPr>
                <a:spcBef>
                  <a:spcPct val="0"/>
                </a:spcBef>
              </a:pPr>
              <a:t>41</a:t>
            </a:fld>
            <a:endParaRPr lang="en-GB" alt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800">
                <a:latin typeface="Arial" panose="020B0604020202020204" pitchFamily="34" charset="0"/>
              </a:rPr>
              <a:t>Questions?</a:t>
            </a:r>
            <a:endParaRPr lang="en-GB" altLang="en-US" sz="800" b="1">
              <a:latin typeface="Arial" panose="020B0604020202020204" pitchFamily="34" charset="0"/>
            </a:endParaRPr>
          </a:p>
        </p:txBody>
      </p:sp>
    </p:spTree>
    <p:extLst>
      <p:ext uri="{BB962C8B-B14F-4D97-AF65-F5344CB8AC3E}">
        <p14:creationId xmlns:p14="http://schemas.microsoft.com/office/powerpoint/2010/main" val="582648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27.png"/><Relationship Id="rId5" Type="http://schemas.openxmlformats.org/officeDocument/2006/relationships/image" Target="../media/image10.png"/><Relationship Id="rId10" Type="http://schemas.openxmlformats.org/officeDocument/2006/relationships/image" Target="../media/image26.svg"/><Relationship Id="rId4" Type="http://schemas.openxmlformats.org/officeDocument/2006/relationships/image" Target="../media/image7.svg"/><Relationship Id="rId9" Type="http://schemas.openxmlformats.org/officeDocument/2006/relationships/image" Target="../media/image25.png"/></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image" Target="../media/image31.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15.svg"/><Relationship Id="rId7" Type="http://schemas.openxmlformats.org/officeDocument/2006/relationships/image" Target="../media/image21.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svg"/><Relationship Id="rId10" Type="http://schemas.openxmlformats.org/officeDocument/2006/relationships/image" Target="../media/image37.png"/><Relationship Id="rId4" Type="http://schemas.openxmlformats.org/officeDocument/2006/relationships/image" Target="../media/image16.png"/><Relationship Id="rId9" Type="http://schemas.openxmlformats.org/officeDocument/2006/relationships/image" Target="../media/image21.sv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 Id="rId9" Type="http://schemas.openxmlformats.org/officeDocument/2006/relationships/image" Target="../media/image21.sv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svg"/><Relationship Id="rId7" Type="http://schemas.openxmlformats.org/officeDocument/2006/relationships/image" Target="../media/image19.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 Id="rId9" Type="http://schemas.openxmlformats.org/officeDocument/2006/relationships/image" Target="../media/image21.sv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24.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4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sv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 Id="rId1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45.png"/></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2072552" y="894101"/>
            <a:ext cx="14574277" cy="8364199"/>
          </a:xfrm>
          <a:custGeom>
            <a:avLst/>
            <a:gdLst/>
            <a:ahLst/>
            <a:cxnLst/>
            <a:rect l="l" t="t" r="r" b="b"/>
            <a:pathLst>
              <a:path w="14574277" h="8364199">
                <a:moveTo>
                  <a:pt x="0" y="0"/>
                </a:moveTo>
                <a:lnTo>
                  <a:pt x="14574277" y="0"/>
                </a:lnTo>
                <a:lnTo>
                  <a:pt x="14574277" y="8364199"/>
                </a:lnTo>
                <a:lnTo>
                  <a:pt x="0" y="836419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1317255">
            <a:off x="12467312" y="-4809047"/>
            <a:ext cx="11641376" cy="7786313"/>
          </a:xfrm>
          <a:custGeom>
            <a:avLst/>
            <a:gdLst/>
            <a:ahLst/>
            <a:cxnLst/>
            <a:rect l="l" t="t" r="r" b="b"/>
            <a:pathLst>
              <a:path w="11641376" h="7786313">
                <a:moveTo>
                  <a:pt x="0" y="0"/>
                </a:moveTo>
                <a:lnTo>
                  <a:pt x="11641376" y="0"/>
                </a:lnTo>
                <a:lnTo>
                  <a:pt x="11641376" y="7786313"/>
                </a:lnTo>
                <a:lnTo>
                  <a:pt x="0" y="77863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5935428" y="6222148"/>
            <a:ext cx="10463808" cy="7200900"/>
          </a:xfrm>
          <a:custGeom>
            <a:avLst/>
            <a:gdLst/>
            <a:ahLst/>
            <a:cxnLst/>
            <a:rect l="l" t="t" r="r" b="b"/>
            <a:pathLst>
              <a:path w="10463808" h="7200900">
                <a:moveTo>
                  <a:pt x="0" y="0"/>
                </a:moveTo>
                <a:lnTo>
                  <a:pt x="10463807" y="0"/>
                </a:lnTo>
                <a:lnTo>
                  <a:pt x="10463807" y="7200900"/>
                </a:lnTo>
                <a:lnTo>
                  <a:pt x="0" y="72009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5935428" y="-3103153"/>
            <a:ext cx="9651314" cy="8263706"/>
          </a:xfrm>
          <a:custGeom>
            <a:avLst/>
            <a:gdLst/>
            <a:ahLst/>
            <a:cxnLst/>
            <a:rect l="l" t="t" r="r" b="b"/>
            <a:pathLst>
              <a:path w="9651314" h="8263706">
                <a:moveTo>
                  <a:pt x="0" y="0"/>
                </a:moveTo>
                <a:lnTo>
                  <a:pt x="9651314" y="0"/>
                </a:lnTo>
                <a:lnTo>
                  <a:pt x="9651314" y="8263706"/>
                </a:lnTo>
                <a:lnTo>
                  <a:pt x="0" y="82637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12359783" y="6682531"/>
            <a:ext cx="13103801" cy="8233806"/>
          </a:xfrm>
          <a:custGeom>
            <a:avLst/>
            <a:gdLst/>
            <a:ahLst/>
            <a:cxnLst/>
            <a:rect l="l" t="t" r="r" b="b"/>
            <a:pathLst>
              <a:path w="13103801" h="8233806">
                <a:moveTo>
                  <a:pt x="0" y="0"/>
                </a:moveTo>
                <a:lnTo>
                  <a:pt x="13103801" y="0"/>
                </a:lnTo>
                <a:lnTo>
                  <a:pt x="13103801" y="8233806"/>
                </a:lnTo>
                <a:lnTo>
                  <a:pt x="0" y="82338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8" name="TextBox 8"/>
          <p:cNvSpPr txBox="1"/>
          <p:nvPr/>
        </p:nvSpPr>
        <p:spPr>
          <a:xfrm>
            <a:off x="2396746" y="2176107"/>
            <a:ext cx="13925889" cy="4046041"/>
          </a:xfrm>
          <a:prstGeom prst="rect">
            <a:avLst/>
          </a:prstGeom>
        </p:spPr>
        <p:txBody>
          <a:bodyPr lIns="0" tIns="0" rIns="0" bIns="0" rtlCol="0" anchor="t">
            <a:spAutoFit/>
          </a:bodyPr>
          <a:lstStyle/>
          <a:p>
            <a:pPr marL="0" lvl="0" indent="0" algn="ctr">
              <a:lnSpc>
                <a:spcPts val="15658"/>
              </a:lnSpc>
              <a:spcBef>
                <a:spcPct val="0"/>
              </a:spcBef>
            </a:pPr>
            <a:r>
              <a:rPr lang="en-US" sz="15202">
                <a:solidFill>
                  <a:srgbClr val="000000"/>
                </a:solidFill>
                <a:latin typeface="Marykate"/>
                <a:ea typeface="Marykate"/>
                <a:cs typeface="Marykate"/>
                <a:sym typeface="Marykate"/>
              </a:rPr>
              <a:t>INFORMATION MEETING</a:t>
            </a:r>
          </a:p>
        </p:txBody>
      </p:sp>
      <p:sp>
        <p:nvSpPr>
          <p:cNvPr id="9" name="TextBox 9"/>
          <p:cNvSpPr txBox="1"/>
          <p:nvPr/>
        </p:nvSpPr>
        <p:spPr>
          <a:xfrm>
            <a:off x="5637549" y="6225234"/>
            <a:ext cx="7247476" cy="1328365"/>
          </a:xfrm>
          <a:prstGeom prst="rect">
            <a:avLst/>
          </a:prstGeom>
        </p:spPr>
        <p:txBody>
          <a:bodyPr lIns="0" tIns="0" rIns="0" bIns="0" rtlCol="0" anchor="t">
            <a:spAutoFit/>
          </a:bodyPr>
          <a:lstStyle/>
          <a:p>
            <a:pPr marL="0" lvl="0" indent="0" algn="ctr">
              <a:lnSpc>
                <a:spcPts val="10033"/>
              </a:lnSpc>
              <a:spcBef>
                <a:spcPct val="0"/>
              </a:spcBef>
            </a:pPr>
            <a:r>
              <a:rPr lang="en-US" sz="9741">
                <a:solidFill>
                  <a:srgbClr val="000000"/>
                </a:solidFill>
                <a:latin typeface="Protest Riot"/>
                <a:ea typeface="Protest Riot"/>
                <a:cs typeface="Protest Riot"/>
                <a:sym typeface="Protest Riot"/>
              </a:rPr>
              <a:t>Class of 2027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784298" y="3240474"/>
            <a:ext cx="5584724" cy="5056714"/>
          </a:xfrm>
          <a:custGeom>
            <a:avLst/>
            <a:gdLst/>
            <a:ahLst/>
            <a:cxnLst/>
            <a:rect l="l" t="t" r="r" b="b"/>
            <a:pathLst>
              <a:path w="5584724" h="5056714">
                <a:moveTo>
                  <a:pt x="0" y="0"/>
                </a:moveTo>
                <a:lnTo>
                  <a:pt x="5584723" y="0"/>
                </a:lnTo>
                <a:lnTo>
                  <a:pt x="5584723" y="5056714"/>
                </a:lnTo>
                <a:lnTo>
                  <a:pt x="0" y="50567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450433" y="3240474"/>
            <a:ext cx="5387134" cy="4877805"/>
          </a:xfrm>
          <a:custGeom>
            <a:avLst/>
            <a:gdLst/>
            <a:ahLst/>
            <a:cxnLst/>
            <a:rect l="l" t="t" r="r" b="b"/>
            <a:pathLst>
              <a:path w="5387134" h="4877805">
                <a:moveTo>
                  <a:pt x="0" y="0"/>
                </a:moveTo>
                <a:lnTo>
                  <a:pt x="5387134" y="0"/>
                </a:lnTo>
                <a:lnTo>
                  <a:pt x="5387134" y="4877805"/>
                </a:lnTo>
                <a:lnTo>
                  <a:pt x="0" y="48778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12116569" y="3240474"/>
            <a:ext cx="5584724" cy="5056714"/>
          </a:xfrm>
          <a:custGeom>
            <a:avLst/>
            <a:gdLst/>
            <a:ahLst/>
            <a:cxnLst/>
            <a:rect l="l" t="t" r="r" b="b"/>
            <a:pathLst>
              <a:path w="5584724" h="5056714">
                <a:moveTo>
                  <a:pt x="0" y="0"/>
                </a:moveTo>
                <a:lnTo>
                  <a:pt x="5584723" y="0"/>
                </a:lnTo>
                <a:lnTo>
                  <a:pt x="5584723" y="5056714"/>
                </a:lnTo>
                <a:lnTo>
                  <a:pt x="0" y="50567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766826" y="464329"/>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5445443" y="8229600"/>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16587608" y="1976405"/>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a:off x="16587608" y="6194110"/>
            <a:ext cx="760355" cy="1510295"/>
          </a:xfrm>
          <a:custGeom>
            <a:avLst/>
            <a:gdLst/>
            <a:ahLst/>
            <a:cxnLst/>
            <a:rect l="l" t="t" r="r" b="b"/>
            <a:pathLst>
              <a:path w="760355" h="1510295">
                <a:moveTo>
                  <a:pt x="0" y="0"/>
                </a:moveTo>
                <a:lnTo>
                  <a:pt x="760355" y="0"/>
                </a:lnTo>
                <a:lnTo>
                  <a:pt x="760355" y="1510294"/>
                </a:lnTo>
                <a:lnTo>
                  <a:pt x="0" y="1510294"/>
                </a:lnTo>
                <a:lnTo>
                  <a:pt x="0" y="0"/>
                </a:lnTo>
                <a:close/>
              </a:path>
            </a:pathLst>
          </a:custGeom>
          <a:blipFill>
            <a:blip r:embed="rId13"/>
            <a:stretch>
              <a:fillRect/>
            </a:stretch>
          </a:blipFill>
        </p:spPr>
      </p:sp>
      <p:grpSp>
        <p:nvGrpSpPr>
          <p:cNvPr id="11" name="Group 11"/>
          <p:cNvGrpSpPr/>
          <p:nvPr/>
        </p:nvGrpSpPr>
        <p:grpSpPr>
          <a:xfrm>
            <a:off x="7251870" y="3504133"/>
            <a:ext cx="4197286" cy="3866604"/>
            <a:chOff x="0" y="0"/>
            <a:chExt cx="5596381" cy="5155471"/>
          </a:xfrm>
        </p:grpSpPr>
        <p:sp>
          <p:nvSpPr>
            <p:cNvPr id="12" name="TextBox 12"/>
            <p:cNvSpPr txBox="1"/>
            <p:nvPr/>
          </p:nvSpPr>
          <p:spPr>
            <a:xfrm>
              <a:off x="0" y="95250"/>
              <a:ext cx="5596381" cy="1325457"/>
            </a:xfrm>
            <a:prstGeom prst="rect">
              <a:avLst/>
            </a:prstGeom>
          </p:spPr>
          <p:txBody>
            <a:bodyPr lIns="0" tIns="0" rIns="0" bIns="0" rtlCol="0" anchor="t">
              <a:spAutoFit/>
            </a:bodyPr>
            <a:lstStyle/>
            <a:p>
              <a:pPr marL="0" lvl="0" indent="0" algn="ctr">
                <a:lnSpc>
                  <a:spcPts val="7209"/>
                </a:lnSpc>
                <a:spcBef>
                  <a:spcPct val="0"/>
                </a:spcBef>
              </a:pPr>
              <a:r>
                <a:rPr lang="en-US" sz="6999">
                  <a:solidFill>
                    <a:srgbClr val="FFABCF"/>
                  </a:solidFill>
                  <a:latin typeface="Marykate"/>
                  <a:ea typeface="Marykate"/>
                  <a:cs typeface="Marykate"/>
                  <a:sym typeface="Marykate"/>
                </a:rPr>
                <a:t>WHY</a:t>
              </a:r>
            </a:p>
          </p:txBody>
        </p:sp>
        <p:sp>
          <p:nvSpPr>
            <p:cNvPr id="13" name="TextBox 13"/>
            <p:cNvSpPr txBox="1"/>
            <p:nvPr/>
          </p:nvSpPr>
          <p:spPr>
            <a:xfrm>
              <a:off x="0" y="1526319"/>
              <a:ext cx="5596381" cy="3629152"/>
            </a:xfrm>
            <a:prstGeom prst="rect">
              <a:avLst/>
            </a:prstGeom>
          </p:spPr>
          <p:txBody>
            <a:bodyPr lIns="0" tIns="0" rIns="0" bIns="0" rtlCol="0" anchor="t">
              <a:spAutoFit/>
            </a:bodyPr>
            <a:lstStyle/>
            <a:p>
              <a:pPr marL="0" lvl="0" indent="0" algn="ctr">
                <a:lnSpc>
                  <a:spcPts val="3527"/>
                </a:lnSpc>
                <a:spcBef>
                  <a:spcPct val="0"/>
                </a:spcBef>
              </a:pPr>
              <a:r>
                <a:rPr lang="en-US" sz="2799" u="none" strike="noStrike" dirty="0">
                  <a:solidFill>
                    <a:srgbClr val="000000"/>
                  </a:solidFill>
                  <a:latin typeface="Futura"/>
                  <a:ea typeface="Futura"/>
                  <a:cs typeface="Futura"/>
                  <a:sym typeface="Futura"/>
                </a:rPr>
                <a:t> Results measure student progress, evaluate overall school performance and help secondary schools understand incoming pupils.</a:t>
              </a:r>
            </a:p>
          </p:txBody>
        </p:sp>
      </p:grpSp>
      <p:sp>
        <p:nvSpPr>
          <p:cNvPr id="14" name="TextBox 14"/>
          <p:cNvSpPr txBox="1"/>
          <p:nvPr/>
        </p:nvSpPr>
        <p:spPr>
          <a:xfrm>
            <a:off x="2445469" y="510215"/>
            <a:ext cx="13460077" cy="1708123"/>
          </a:xfrm>
          <a:prstGeom prst="rect">
            <a:avLst/>
          </a:prstGeom>
        </p:spPr>
        <p:txBody>
          <a:bodyPr lIns="0" tIns="0" rIns="0" bIns="0" rtlCol="0" anchor="t">
            <a:spAutoFit/>
          </a:bodyPr>
          <a:lstStyle/>
          <a:p>
            <a:pPr marL="0" lvl="0" indent="0" algn="ctr">
              <a:lnSpc>
                <a:spcPts val="12873"/>
              </a:lnSpc>
              <a:spcBef>
                <a:spcPct val="0"/>
              </a:spcBef>
            </a:pPr>
            <a:r>
              <a:rPr lang="en-US" sz="12498" u="sng" dirty="0">
                <a:solidFill>
                  <a:srgbClr val="000000"/>
                </a:solidFill>
                <a:latin typeface="Marykate"/>
                <a:ea typeface="Marykate"/>
                <a:cs typeface="Marykate"/>
                <a:sym typeface="Marykate"/>
              </a:rPr>
              <a:t>SATS</a:t>
            </a:r>
          </a:p>
        </p:txBody>
      </p:sp>
      <p:grpSp>
        <p:nvGrpSpPr>
          <p:cNvPr id="15" name="Group 15"/>
          <p:cNvGrpSpPr/>
          <p:nvPr/>
        </p:nvGrpSpPr>
        <p:grpSpPr>
          <a:xfrm>
            <a:off x="1655554" y="3659068"/>
            <a:ext cx="4197286" cy="3813028"/>
            <a:chOff x="0" y="-1049761"/>
            <a:chExt cx="5596381" cy="10740447"/>
          </a:xfrm>
        </p:grpSpPr>
        <p:sp>
          <p:nvSpPr>
            <p:cNvPr id="16" name="TextBox 16"/>
            <p:cNvSpPr txBox="1"/>
            <p:nvPr/>
          </p:nvSpPr>
          <p:spPr>
            <a:xfrm>
              <a:off x="0" y="-1049761"/>
              <a:ext cx="5596381" cy="1325457"/>
            </a:xfrm>
            <a:prstGeom prst="rect">
              <a:avLst/>
            </a:prstGeom>
          </p:spPr>
          <p:txBody>
            <a:bodyPr lIns="0" tIns="0" rIns="0" bIns="0" rtlCol="0" anchor="t">
              <a:spAutoFit/>
            </a:bodyPr>
            <a:lstStyle/>
            <a:p>
              <a:pPr marL="0" lvl="0" indent="0" algn="ctr">
                <a:lnSpc>
                  <a:spcPts val="7209"/>
                </a:lnSpc>
                <a:spcBef>
                  <a:spcPct val="0"/>
                </a:spcBef>
              </a:pPr>
              <a:r>
                <a:rPr lang="en-US" sz="6999" dirty="0">
                  <a:solidFill>
                    <a:srgbClr val="96B0DD"/>
                  </a:solidFill>
                  <a:latin typeface="Marykate"/>
                  <a:ea typeface="Marykate"/>
                  <a:cs typeface="Marykate"/>
                  <a:sym typeface="Marykate"/>
                </a:rPr>
                <a:t>WHAT</a:t>
              </a:r>
            </a:p>
          </p:txBody>
        </p:sp>
        <p:sp>
          <p:nvSpPr>
            <p:cNvPr id="17" name="TextBox 17"/>
            <p:cNvSpPr txBox="1"/>
            <p:nvPr/>
          </p:nvSpPr>
          <p:spPr>
            <a:xfrm>
              <a:off x="0" y="1480062"/>
              <a:ext cx="5596381" cy="8210624"/>
            </a:xfrm>
            <a:prstGeom prst="rect">
              <a:avLst/>
            </a:prstGeom>
          </p:spPr>
          <p:txBody>
            <a:bodyPr lIns="0" tIns="0" rIns="0" bIns="0" rtlCol="0" anchor="t">
              <a:spAutoFit/>
            </a:bodyPr>
            <a:lstStyle/>
            <a:p>
              <a:pPr marL="0" lvl="0" indent="0" algn="ctr">
                <a:lnSpc>
                  <a:spcPts val="3275"/>
                </a:lnSpc>
                <a:spcBef>
                  <a:spcPct val="0"/>
                </a:spcBef>
              </a:pPr>
              <a:r>
                <a:rPr lang="en-US" sz="2599" dirty="0">
                  <a:solidFill>
                    <a:srgbClr val="000000"/>
                  </a:solidFill>
                  <a:latin typeface="Futura"/>
                  <a:ea typeface="Futura"/>
                  <a:cs typeface="Futura"/>
                  <a:sym typeface="Futura"/>
                </a:rPr>
                <a:t>Standa</a:t>
              </a:r>
              <a:r>
                <a:rPr lang="en-US" sz="2599" u="none" strike="noStrike" dirty="0">
                  <a:solidFill>
                    <a:srgbClr val="000000"/>
                  </a:solidFill>
                  <a:latin typeface="Futura"/>
                  <a:ea typeface="Futura"/>
                  <a:cs typeface="Futura"/>
                  <a:sym typeface="Futura"/>
                </a:rPr>
                <a:t>rd Assessment Tests are mandatory academic tests taken by primary school children in England in May of their Year 6.</a:t>
              </a:r>
              <a:r>
                <a:rPr lang="en-US" sz="2599" dirty="0">
                  <a:solidFill>
                    <a:srgbClr val="000000"/>
                  </a:solidFill>
                  <a:latin typeface="Futura"/>
                  <a:ea typeface="Futura"/>
                  <a:cs typeface="Futura"/>
                  <a:sym typeface="Futura"/>
                </a:rPr>
                <a:t> </a:t>
              </a:r>
              <a:r>
                <a:rPr lang="en-US" sz="2599" u="none" strike="noStrike" dirty="0">
                  <a:solidFill>
                    <a:srgbClr val="000000"/>
                  </a:solidFill>
                  <a:latin typeface="Futura"/>
                  <a:ea typeface="Futura"/>
                  <a:cs typeface="Futura"/>
                  <a:sym typeface="Futura"/>
                </a:rPr>
                <a:t>They test </a:t>
              </a:r>
              <a:r>
                <a:rPr lang="en-US" sz="2599" u="none" strike="noStrike" dirty="0" err="1">
                  <a:solidFill>
                    <a:srgbClr val="000000"/>
                  </a:solidFill>
                  <a:latin typeface="Futura"/>
                  <a:ea typeface="Futura"/>
                  <a:cs typeface="Futura"/>
                  <a:sym typeface="Futura"/>
                </a:rPr>
                <a:t>Maths</a:t>
              </a:r>
              <a:r>
                <a:rPr lang="en-US" sz="2599" u="none" strike="noStrike" dirty="0">
                  <a:solidFill>
                    <a:srgbClr val="000000"/>
                  </a:solidFill>
                  <a:latin typeface="Futura"/>
                  <a:ea typeface="Futura"/>
                  <a:cs typeface="Futura"/>
                  <a:sym typeface="Futura"/>
                </a:rPr>
                <a:t>, Grammar Punctuation and Spelling and Reading.</a:t>
              </a:r>
            </a:p>
          </p:txBody>
        </p:sp>
      </p:grpSp>
      <p:grpSp>
        <p:nvGrpSpPr>
          <p:cNvPr id="18" name="Group 18"/>
          <p:cNvGrpSpPr/>
          <p:nvPr/>
        </p:nvGrpSpPr>
        <p:grpSpPr>
          <a:xfrm>
            <a:off x="12810288" y="3280296"/>
            <a:ext cx="4197286" cy="4314279"/>
            <a:chOff x="0" y="0"/>
            <a:chExt cx="5596381" cy="5752371"/>
          </a:xfrm>
        </p:grpSpPr>
        <p:sp>
          <p:nvSpPr>
            <p:cNvPr id="19" name="TextBox 19"/>
            <p:cNvSpPr txBox="1"/>
            <p:nvPr/>
          </p:nvSpPr>
          <p:spPr>
            <a:xfrm>
              <a:off x="0" y="95250"/>
              <a:ext cx="5596381" cy="1325457"/>
            </a:xfrm>
            <a:prstGeom prst="rect">
              <a:avLst/>
            </a:prstGeom>
          </p:spPr>
          <p:txBody>
            <a:bodyPr lIns="0" tIns="0" rIns="0" bIns="0" rtlCol="0" anchor="t">
              <a:spAutoFit/>
            </a:bodyPr>
            <a:lstStyle/>
            <a:p>
              <a:pPr marL="0" lvl="0" indent="0" algn="ctr">
                <a:lnSpc>
                  <a:spcPts val="7209"/>
                </a:lnSpc>
                <a:spcBef>
                  <a:spcPct val="0"/>
                </a:spcBef>
              </a:pPr>
              <a:r>
                <a:rPr lang="en-US" sz="6999">
                  <a:solidFill>
                    <a:srgbClr val="F8C546"/>
                  </a:solidFill>
                  <a:latin typeface="Marykate"/>
                  <a:ea typeface="Marykate"/>
                  <a:cs typeface="Marykate"/>
                  <a:sym typeface="Marykate"/>
                </a:rPr>
                <a:t>WHEN</a:t>
              </a:r>
            </a:p>
          </p:txBody>
        </p:sp>
        <p:sp>
          <p:nvSpPr>
            <p:cNvPr id="20" name="TextBox 20"/>
            <p:cNvSpPr txBox="1"/>
            <p:nvPr/>
          </p:nvSpPr>
          <p:spPr>
            <a:xfrm>
              <a:off x="0" y="1526319"/>
              <a:ext cx="5596381" cy="4226052"/>
            </a:xfrm>
            <a:prstGeom prst="rect">
              <a:avLst/>
            </a:prstGeom>
          </p:spPr>
          <p:txBody>
            <a:bodyPr lIns="0" tIns="0" rIns="0" bIns="0" rtlCol="0" anchor="t">
              <a:spAutoFit/>
            </a:bodyPr>
            <a:lstStyle/>
            <a:p>
              <a:pPr algn="ctr">
                <a:lnSpc>
                  <a:spcPts val="3527"/>
                </a:lnSpc>
              </a:pPr>
              <a:r>
                <a:rPr lang="en-US" sz="2799" dirty="0">
                  <a:solidFill>
                    <a:srgbClr val="000000"/>
                  </a:solidFill>
                  <a:latin typeface="Futura"/>
                  <a:ea typeface="Futura"/>
                  <a:cs typeface="Futura"/>
                  <a:sym typeface="Futura"/>
                </a:rPr>
                <a:t>Official Tests:</a:t>
              </a:r>
            </a:p>
            <a:p>
              <a:pPr algn="ctr">
                <a:lnSpc>
                  <a:spcPts val="3527"/>
                </a:lnSpc>
              </a:pPr>
              <a:r>
                <a:rPr lang="en-US" sz="2799" dirty="0">
                  <a:solidFill>
                    <a:srgbClr val="000000"/>
                  </a:solidFill>
                  <a:latin typeface="Futura"/>
                  <a:ea typeface="Futura"/>
                  <a:cs typeface="Futura"/>
                  <a:sym typeface="Futura"/>
                </a:rPr>
                <a:t>Monday 10th May to Thursday 13th May 2027.</a:t>
              </a:r>
            </a:p>
            <a:p>
              <a:pPr algn="ctr">
                <a:lnSpc>
                  <a:spcPts val="3527"/>
                </a:lnSpc>
              </a:pPr>
              <a:endParaRPr lang="en-US" sz="2799" dirty="0">
                <a:solidFill>
                  <a:srgbClr val="000000"/>
                </a:solidFill>
                <a:latin typeface="Futura"/>
                <a:ea typeface="Futura"/>
                <a:cs typeface="Futura"/>
                <a:sym typeface="Futura"/>
              </a:endParaRPr>
            </a:p>
            <a:p>
              <a:pPr algn="ctr">
                <a:lnSpc>
                  <a:spcPts val="3527"/>
                </a:lnSpc>
              </a:pPr>
              <a:r>
                <a:rPr lang="en-US" sz="2799" dirty="0">
                  <a:solidFill>
                    <a:srgbClr val="000000"/>
                  </a:solidFill>
                  <a:latin typeface="Futura"/>
                  <a:ea typeface="Futura"/>
                  <a:cs typeface="Futura"/>
                  <a:sym typeface="Futura"/>
                </a:rPr>
                <a:t>Mock SATs: </a:t>
              </a:r>
            </a:p>
            <a:p>
              <a:pPr algn="ctr">
                <a:lnSpc>
                  <a:spcPts val="3527"/>
                </a:lnSpc>
              </a:pPr>
              <a:r>
                <a:rPr lang="en-US" sz="2799" dirty="0">
                  <a:solidFill>
                    <a:srgbClr val="000000"/>
                  </a:solidFill>
                  <a:latin typeface="Futura"/>
                  <a:ea typeface="Futura"/>
                  <a:cs typeface="Futura"/>
                  <a:sym typeface="Futura"/>
                </a:rPr>
                <a:t>November 2026</a:t>
              </a:r>
            </a:p>
            <a:p>
              <a:pPr marL="0" lvl="0" indent="0" algn="ctr">
                <a:lnSpc>
                  <a:spcPts val="3527"/>
                </a:lnSpc>
                <a:spcBef>
                  <a:spcPct val="0"/>
                </a:spcBef>
              </a:pPr>
              <a:r>
                <a:rPr lang="en-US" sz="2799" dirty="0">
                  <a:solidFill>
                    <a:srgbClr val="000000"/>
                  </a:solidFill>
                  <a:latin typeface="Futura"/>
                  <a:ea typeface="Futura"/>
                  <a:cs typeface="Futura"/>
                  <a:sym typeface="Futura"/>
                </a:rPr>
                <a:t>February 2027</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2661373" y="-4464902"/>
            <a:ext cx="10463808" cy="7200900"/>
          </a:xfrm>
          <a:custGeom>
            <a:avLst/>
            <a:gdLst/>
            <a:ahLst/>
            <a:cxnLst/>
            <a:rect l="l" t="t" r="r" b="b"/>
            <a:pathLst>
              <a:path w="10463808" h="7200900">
                <a:moveTo>
                  <a:pt x="0" y="0"/>
                </a:moveTo>
                <a:lnTo>
                  <a:pt x="10463807" y="0"/>
                </a:lnTo>
                <a:lnTo>
                  <a:pt x="10463807" y="7200900"/>
                </a:lnTo>
                <a:lnTo>
                  <a:pt x="0" y="72009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2359783" y="6682531"/>
            <a:ext cx="13103801" cy="8233806"/>
          </a:xfrm>
          <a:custGeom>
            <a:avLst/>
            <a:gdLst/>
            <a:ahLst/>
            <a:cxnLst/>
            <a:rect l="l" t="t" r="r" b="b"/>
            <a:pathLst>
              <a:path w="13103801" h="8233806">
                <a:moveTo>
                  <a:pt x="0" y="0"/>
                </a:moveTo>
                <a:lnTo>
                  <a:pt x="13103801" y="0"/>
                </a:lnTo>
                <a:lnTo>
                  <a:pt x="13103801" y="8233806"/>
                </a:lnTo>
                <a:lnTo>
                  <a:pt x="0" y="82338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491234" y="-86445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rot="4316587">
            <a:off x="754500" y="6922656"/>
            <a:ext cx="4466540" cy="4114800"/>
          </a:xfrm>
          <a:custGeom>
            <a:avLst/>
            <a:gdLst/>
            <a:ahLst/>
            <a:cxnLst/>
            <a:rect l="l" t="t" r="r" b="b"/>
            <a:pathLst>
              <a:path w="4466540" h="4114800">
                <a:moveTo>
                  <a:pt x="0" y="0"/>
                </a:moveTo>
                <a:lnTo>
                  <a:pt x="4466541" y="0"/>
                </a:lnTo>
                <a:lnTo>
                  <a:pt x="4466541"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3783548" y="1521903"/>
            <a:ext cx="10720904" cy="6326820"/>
          </a:xfrm>
          <a:custGeom>
            <a:avLst/>
            <a:gdLst/>
            <a:ahLst/>
            <a:cxnLst/>
            <a:rect l="l" t="t" r="r" b="b"/>
            <a:pathLst>
              <a:path w="10720904" h="6326820">
                <a:moveTo>
                  <a:pt x="0" y="0"/>
                </a:moveTo>
                <a:lnTo>
                  <a:pt x="10720904" y="0"/>
                </a:lnTo>
                <a:lnTo>
                  <a:pt x="10720904" y="6326820"/>
                </a:lnTo>
                <a:lnTo>
                  <a:pt x="0" y="6326820"/>
                </a:lnTo>
                <a:lnTo>
                  <a:pt x="0" y="0"/>
                </a:lnTo>
                <a:close/>
              </a:path>
            </a:pathLst>
          </a:custGeom>
          <a:blipFill>
            <a:blip r:embed="rId11"/>
            <a:stretch>
              <a:fillRect/>
            </a:stretch>
          </a:blipFill>
          <a:ln w="38100" cap="sq">
            <a:solidFill>
              <a:srgbClr val="000000"/>
            </a:solidFill>
            <a:prstDash val="solid"/>
            <a:miter/>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577967" y="8937427"/>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TextBox 7"/>
          <p:cNvSpPr txBox="1"/>
          <p:nvPr/>
        </p:nvSpPr>
        <p:spPr>
          <a:xfrm>
            <a:off x="4135283" y="1001525"/>
            <a:ext cx="13460077"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WHAT IS BEING ASSESSED IN MATHS?</a:t>
            </a:r>
          </a:p>
        </p:txBody>
      </p:sp>
      <p:sp>
        <p:nvSpPr>
          <p:cNvPr id="8" name="TextBox 8"/>
          <p:cNvSpPr txBox="1"/>
          <p:nvPr/>
        </p:nvSpPr>
        <p:spPr>
          <a:xfrm>
            <a:off x="2495281" y="2808438"/>
            <a:ext cx="14427291" cy="5417700"/>
          </a:xfrm>
          <a:prstGeom prst="rect">
            <a:avLst/>
          </a:prstGeom>
        </p:spPr>
        <p:txBody>
          <a:bodyPr lIns="0" tIns="0" rIns="0" bIns="0" rtlCol="0" anchor="t">
            <a:spAutoFit/>
          </a:bodyPr>
          <a:lstStyle/>
          <a:p>
            <a:pPr algn="l">
              <a:lnSpc>
                <a:spcPts val="4748"/>
              </a:lnSpc>
              <a:spcBef>
                <a:spcPct val="0"/>
              </a:spcBef>
            </a:pPr>
            <a:r>
              <a:rPr lang="en-US" sz="3768">
                <a:solidFill>
                  <a:srgbClr val="000000"/>
                </a:solidFill>
                <a:latin typeface="Futura"/>
                <a:ea typeface="Futura"/>
                <a:cs typeface="Futura"/>
                <a:sym typeface="Futura"/>
              </a:rPr>
              <a:t>• Number and place value, approximation and estimation/rounding</a:t>
            </a:r>
          </a:p>
          <a:p>
            <a:pPr algn="l">
              <a:lnSpc>
                <a:spcPts val="4748"/>
              </a:lnSpc>
              <a:spcBef>
                <a:spcPct val="0"/>
              </a:spcBef>
            </a:pPr>
            <a:r>
              <a:rPr lang="en-US" sz="3768">
                <a:solidFill>
                  <a:srgbClr val="000000"/>
                </a:solidFill>
                <a:latin typeface="Futura"/>
                <a:ea typeface="Futura"/>
                <a:cs typeface="Futura"/>
                <a:sym typeface="Futura"/>
              </a:rPr>
              <a:t>• Four rules of calculation</a:t>
            </a:r>
          </a:p>
          <a:p>
            <a:pPr algn="l">
              <a:lnSpc>
                <a:spcPts val="4748"/>
              </a:lnSpc>
              <a:spcBef>
                <a:spcPct val="0"/>
              </a:spcBef>
            </a:pPr>
            <a:r>
              <a:rPr lang="en-US" sz="3768">
                <a:solidFill>
                  <a:srgbClr val="000000"/>
                </a:solidFill>
                <a:latin typeface="Futura"/>
                <a:ea typeface="Futura"/>
                <a:cs typeface="Futura"/>
                <a:sym typeface="Futura"/>
              </a:rPr>
              <a:t>• Fractions, decimals and percentages</a:t>
            </a:r>
          </a:p>
          <a:p>
            <a:pPr algn="l">
              <a:lnSpc>
                <a:spcPts val="4748"/>
              </a:lnSpc>
              <a:spcBef>
                <a:spcPct val="0"/>
              </a:spcBef>
            </a:pPr>
            <a:r>
              <a:rPr lang="en-US" sz="3768">
                <a:solidFill>
                  <a:srgbClr val="000000"/>
                </a:solidFill>
                <a:latin typeface="Futura"/>
                <a:ea typeface="Futura"/>
                <a:cs typeface="Futura"/>
                <a:sym typeface="Futura"/>
              </a:rPr>
              <a:t>• Ratio and proportion</a:t>
            </a:r>
          </a:p>
          <a:p>
            <a:pPr algn="l">
              <a:lnSpc>
                <a:spcPts val="4748"/>
              </a:lnSpc>
              <a:spcBef>
                <a:spcPct val="0"/>
              </a:spcBef>
            </a:pPr>
            <a:r>
              <a:rPr lang="en-US" sz="3768">
                <a:solidFill>
                  <a:srgbClr val="000000"/>
                </a:solidFill>
                <a:latin typeface="Futura"/>
                <a:ea typeface="Futura"/>
                <a:cs typeface="Futura"/>
                <a:sym typeface="Futura"/>
              </a:rPr>
              <a:t>• Algebra</a:t>
            </a:r>
          </a:p>
          <a:p>
            <a:pPr algn="l">
              <a:lnSpc>
                <a:spcPts val="4748"/>
              </a:lnSpc>
              <a:spcBef>
                <a:spcPct val="0"/>
              </a:spcBef>
            </a:pPr>
            <a:r>
              <a:rPr lang="en-US" sz="3768">
                <a:solidFill>
                  <a:srgbClr val="000000"/>
                </a:solidFill>
                <a:latin typeface="Futura"/>
                <a:ea typeface="Futura"/>
                <a:cs typeface="Futura"/>
                <a:sym typeface="Futura"/>
              </a:rPr>
              <a:t>• Measurement</a:t>
            </a:r>
          </a:p>
          <a:p>
            <a:pPr algn="l">
              <a:lnSpc>
                <a:spcPts val="4748"/>
              </a:lnSpc>
              <a:spcBef>
                <a:spcPct val="0"/>
              </a:spcBef>
            </a:pPr>
            <a:r>
              <a:rPr lang="en-US" sz="3768">
                <a:solidFill>
                  <a:srgbClr val="000000"/>
                </a:solidFill>
                <a:latin typeface="Futura"/>
                <a:ea typeface="Futura"/>
                <a:cs typeface="Futura"/>
                <a:sym typeface="Futura"/>
              </a:rPr>
              <a:t>• Geometry: properties of shape</a:t>
            </a:r>
          </a:p>
          <a:p>
            <a:pPr algn="l">
              <a:lnSpc>
                <a:spcPts val="4748"/>
              </a:lnSpc>
              <a:spcBef>
                <a:spcPct val="0"/>
              </a:spcBef>
            </a:pPr>
            <a:r>
              <a:rPr lang="en-US" sz="3768">
                <a:solidFill>
                  <a:srgbClr val="000000"/>
                </a:solidFill>
                <a:latin typeface="Futura"/>
                <a:ea typeface="Futura"/>
                <a:cs typeface="Futura"/>
                <a:sym typeface="Futura"/>
              </a:rPr>
              <a:t>• Geometry: position and direction</a:t>
            </a:r>
          </a:p>
          <a:p>
            <a:pPr algn="l">
              <a:lnSpc>
                <a:spcPts val="4748"/>
              </a:lnSpc>
              <a:spcBef>
                <a:spcPct val="0"/>
              </a:spcBef>
            </a:pPr>
            <a:r>
              <a:rPr lang="en-US" sz="3768">
                <a:solidFill>
                  <a:srgbClr val="000000"/>
                </a:solidFill>
                <a:latin typeface="Futura"/>
                <a:ea typeface="Futura"/>
                <a:cs typeface="Futura"/>
                <a:sym typeface="Futura"/>
              </a:rPr>
              <a:t>• Statistics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577967" y="8937427"/>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TextBox 7"/>
          <p:cNvSpPr txBox="1"/>
          <p:nvPr/>
        </p:nvSpPr>
        <p:spPr>
          <a:xfrm>
            <a:off x="2998625" y="845250"/>
            <a:ext cx="13460077"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TYPES OF QUESTIONS IN MATHS</a:t>
            </a:r>
          </a:p>
        </p:txBody>
      </p:sp>
      <p:sp>
        <p:nvSpPr>
          <p:cNvPr id="8" name="TextBox 8"/>
          <p:cNvSpPr txBox="1"/>
          <p:nvPr/>
        </p:nvSpPr>
        <p:spPr>
          <a:xfrm>
            <a:off x="2290798" y="2902815"/>
            <a:ext cx="14427291" cy="4152996"/>
          </a:xfrm>
          <a:prstGeom prst="rect">
            <a:avLst/>
          </a:prstGeom>
        </p:spPr>
        <p:txBody>
          <a:bodyPr lIns="0" tIns="0" rIns="0" bIns="0" rtlCol="0" anchor="t">
            <a:spAutoFit/>
          </a:bodyPr>
          <a:lstStyle/>
          <a:p>
            <a:pPr algn="l">
              <a:lnSpc>
                <a:spcPts val="4748"/>
              </a:lnSpc>
              <a:spcBef>
                <a:spcPct val="0"/>
              </a:spcBef>
            </a:pPr>
            <a:r>
              <a:rPr lang="en-US" sz="3768" dirty="0">
                <a:solidFill>
                  <a:srgbClr val="000000"/>
                </a:solidFill>
                <a:latin typeface="Futura"/>
                <a:ea typeface="Futura"/>
                <a:cs typeface="Futura"/>
                <a:sym typeface="Futura"/>
              </a:rPr>
              <a:t>The arithmetic test (Paper 1) will check that the children can select the most efficient method in order to complete calculations quickly.</a:t>
            </a:r>
          </a:p>
          <a:p>
            <a:pPr algn="l">
              <a:lnSpc>
                <a:spcPts val="4748"/>
              </a:lnSpc>
              <a:spcBef>
                <a:spcPct val="0"/>
              </a:spcBef>
            </a:pPr>
            <a:endParaRPr lang="en-US" sz="3768" dirty="0">
              <a:solidFill>
                <a:srgbClr val="000000"/>
              </a:solidFill>
              <a:latin typeface="Futura"/>
              <a:ea typeface="Futura"/>
              <a:cs typeface="Futura"/>
              <a:sym typeface="Futura"/>
            </a:endParaRPr>
          </a:p>
          <a:p>
            <a:pPr algn="l">
              <a:lnSpc>
                <a:spcPts val="4748"/>
              </a:lnSpc>
              <a:spcBef>
                <a:spcPct val="0"/>
              </a:spcBef>
            </a:pPr>
            <a:r>
              <a:rPr lang="en-US" sz="3768" dirty="0">
                <a:solidFill>
                  <a:srgbClr val="000000"/>
                </a:solidFill>
                <a:latin typeface="Futura"/>
                <a:ea typeface="Futura"/>
                <a:cs typeface="Futura"/>
                <a:sym typeface="Futura"/>
              </a:rPr>
              <a:t> All of the questions in the reasoning papers (Paper 2 and 3) will have a context (word problems) and can be read to the child if they request this. </a:t>
            </a:r>
          </a:p>
          <a:p>
            <a:pPr algn="l">
              <a:lnSpc>
                <a:spcPts val="4748"/>
              </a:lnSpc>
              <a:spcBef>
                <a:spcPct val="0"/>
              </a:spcBef>
            </a:pPr>
            <a:endParaRPr lang="en-US" sz="3768" dirty="0">
              <a:solidFill>
                <a:srgbClr val="000000"/>
              </a:solidFill>
              <a:latin typeface="Futura"/>
              <a:ea typeface="Futura"/>
              <a:cs typeface="Futura"/>
              <a:sym typeface="Futur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209411" y="3230864"/>
            <a:ext cx="7492182" cy="6681664"/>
          </a:xfrm>
          <a:custGeom>
            <a:avLst/>
            <a:gdLst/>
            <a:ahLst/>
            <a:cxnLst/>
            <a:rect l="l" t="t" r="r" b="b"/>
            <a:pathLst>
              <a:path w="7492182" h="6681664">
                <a:moveTo>
                  <a:pt x="0" y="0"/>
                </a:moveTo>
                <a:lnTo>
                  <a:pt x="7492182" y="0"/>
                </a:lnTo>
                <a:lnTo>
                  <a:pt x="7492182" y="6681665"/>
                </a:lnTo>
                <a:lnTo>
                  <a:pt x="0" y="6681665"/>
                </a:lnTo>
                <a:lnTo>
                  <a:pt x="0" y="0"/>
                </a:lnTo>
                <a:close/>
              </a:path>
            </a:pathLst>
          </a:custGeom>
          <a:blipFill>
            <a:blip r:embed="rId2"/>
            <a:stretch>
              <a:fillRect/>
            </a:stretch>
          </a:blipFill>
        </p:spPr>
      </p:sp>
      <p:sp>
        <p:nvSpPr>
          <p:cNvPr id="3" name="TextBox 3"/>
          <p:cNvSpPr txBox="1"/>
          <p:nvPr/>
        </p:nvSpPr>
        <p:spPr>
          <a:xfrm>
            <a:off x="2711756" y="284444"/>
            <a:ext cx="13179333" cy="2727553"/>
          </a:xfrm>
          <a:prstGeom prst="rect">
            <a:avLst/>
          </a:prstGeom>
        </p:spPr>
        <p:txBody>
          <a:bodyPr lIns="0" tIns="0" rIns="0" bIns="0" rtlCol="0" anchor="t">
            <a:spAutoFit/>
          </a:bodyPr>
          <a:lstStyle/>
          <a:p>
            <a:pPr algn="ctr">
              <a:lnSpc>
                <a:spcPts val="5352"/>
              </a:lnSpc>
              <a:spcBef>
                <a:spcPct val="0"/>
              </a:spcBef>
            </a:pPr>
            <a:r>
              <a:rPr lang="en-US" sz="5196">
                <a:solidFill>
                  <a:srgbClr val="000000"/>
                </a:solidFill>
                <a:latin typeface="Marykate"/>
                <a:ea typeface="Marykate"/>
                <a:cs typeface="Marykate"/>
                <a:sym typeface="Marykate"/>
              </a:rPr>
              <a:t>KS2 ARITHMETIC TEST</a:t>
            </a:r>
          </a:p>
          <a:p>
            <a:pPr algn="ctr">
              <a:lnSpc>
                <a:spcPts val="5352"/>
              </a:lnSpc>
              <a:spcBef>
                <a:spcPct val="0"/>
              </a:spcBef>
            </a:pPr>
            <a:r>
              <a:rPr lang="en-US" sz="5196">
                <a:solidFill>
                  <a:srgbClr val="000000"/>
                </a:solidFill>
                <a:latin typeface="Marykate"/>
                <a:ea typeface="Marykate"/>
                <a:cs typeface="Marykate"/>
                <a:sym typeface="Marykate"/>
              </a:rPr>
              <a:t> </a:t>
            </a:r>
          </a:p>
          <a:p>
            <a:pPr algn="ctr">
              <a:lnSpc>
                <a:spcPts val="5352"/>
              </a:lnSpc>
              <a:spcBef>
                <a:spcPct val="0"/>
              </a:spcBef>
            </a:pPr>
            <a:r>
              <a:rPr lang="en-US" sz="5196">
                <a:solidFill>
                  <a:srgbClr val="000000"/>
                </a:solidFill>
                <a:latin typeface="Marykate"/>
                <a:ea typeface="Marykate"/>
                <a:cs typeface="Marykate"/>
                <a:sym typeface="Marykate"/>
              </a:rPr>
              <a:t> ALL QUESTIONS HAVE A GRID EVEN WHEN THE CHILDREN MAY NOT NEED 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736578" y="3454817"/>
            <a:ext cx="13084230" cy="3377367"/>
          </a:xfrm>
          <a:custGeom>
            <a:avLst/>
            <a:gdLst/>
            <a:ahLst/>
            <a:cxnLst/>
            <a:rect l="l" t="t" r="r" b="b"/>
            <a:pathLst>
              <a:path w="13084230" h="3377367">
                <a:moveTo>
                  <a:pt x="0" y="0"/>
                </a:moveTo>
                <a:lnTo>
                  <a:pt x="13084230" y="0"/>
                </a:lnTo>
                <a:lnTo>
                  <a:pt x="13084230" y="3377366"/>
                </a:lnTo>
                <a:lnTo>
                  <a:pt x="0" y="3377366"/>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KS2 REASONING PAPERS</a:t>
            </a:r>
          </a:p>
        </p:txBody>
      </p:sp>
      <p:sp>
        <p:nvSpPr>
          <p:cNvPr id="7" name="TextBox 7"/>
          <p:cNvSpPr txBox="1"/>
          <p:nvPr/>
        </p:nvSpPr>
        <p:spPr>
          <a:xfrm>
            <a:off x="2636847" y="2290086"/>
            <a:ext cx="14427291" cy="1255680"/>
          </a:xfrm>
          <a:prstGeom prst="rect">
            <a:avLst/>
          </a:prstGeom>
        </p:spPr>
        <p:txBody>
          <a:bodyPr lIns="0" tIns="0" rIns="0" bIns="0" rtlCol="0" anchor="t">
            <a:spAutoFit/>
          </a:bodyPr>
          <a:lstStyle/>
          <a:p>
            <a:pPr algn="l">
              <a:lnSpc>
                <a:spcPts val="4748"/>
              </a:lnSpc>
              <a:spcBef>
                <a:spcPct val="0"/>
              </a:spcBef>
            </a:pPr>
            <a:r>
              <a:rPr lang="en-US" sz="3768">
                <a:solidFill>
                  <a:srgbClr val="000000"/>
                </a:solidFill>
                <a:latin typeface="Futura"/>
                <a:ea typeface="Futura"/>
                <a:cs typeface="Futura"/>
                <a:sym typeface="Futura"/>
              </a:rPr>
              <a:t>These involve applying their arithmetic knowledge to maths problems.</a:t>
            </a:r>
          </a:p>
          <a:p>
            <a:pPr algn="l">
              <a:lnSpc>
                <a:spcPts val="4748"/>
              </a:lnSpc>
              <a:spcBef>
                <a:spcPct val="0"/>
              </a:spcBef>
            </a:pPr>
            <a:endParaRPr lang="en-US" sz="3768">
              <a:solidFill>
                <a:srgbClr val="000000"/>
              </a:solidFill>
              <a:latin typeface="Futura"/>
              <a:ea typeface="Futura"/>
              <a:cs typeface="Futura"/>
              <a:sym typeface="Futur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5234887" y="3350581"/>
            <a:ext cx="8087612" cy="6800376"/>
          </a:xfrm>
          <a:custGeom>
            <a:avLst/>
            <a:gdLst/>
            <a:ahLst/>
            <a:cxnLst/>
            <a:rect l="l" t="t" r="r" b="b"/>
            <a:pathLst>
              <a:path w="8087612" h="6800376">
                <a:moveTo>
                  <a:pt x="0" y="0"/>
                </a:moveTo>
                <a:lnTo>
                  <a:pt x="8087612" y="0"/>
                </a:lnTo>
                <a:lnTo>
                  <a:pt x="8087612" y="6800376"/>
                </a:lnTo>
                <a:lnTo>
                  <a:pt x="0" y="6800376"/>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KS2 REASONING PAPERS</a:t>
            </a:r>
          </a:p>
        </p:txBody>
      </p:sp>
      <p:sp>
        <p:nvSpPr>
          <p:cNvPr id="7" name="TextBox 7"/>
          <p:cNvSpPr txBox="1"/>
          <p:nvPr/>
        </p:nvSpPr>
        <p:spPr>
          <a:xfrm>
            <a:off x="2636847" y="2290086"/>
            <a:ext cx="14427291" cy="1255680"/>
          </a:xfrm>
          <a:prstGeom prst="rect">
            <a:avLst/>
          </a:prstGeom>
        </p:spPr>
        <p:txBody>
          <a:bodyPr lIns="0" tIns="0" rIns="0" bIns="0" rtlCol="0" anchor="t">
            <a:spAutoFit/>
          </a:bodyPr>
          <a:lstStyle/>
          <a:p>
            <a:pPr algn="l">
              <a:lnSpc>
                <a:spcPts val="4748"/>
              </a:lnSpc>
              <a:spcBef>
                <a:spcPct val="0"/>
              </a:spcBef>
            </a:pPr>
            <a:r>
              <a:rPr lang="en-US" sz="3768">
                <a:solidFill>
                  <a:srgbClr val="000000"/>
                </a:solidFill>
                <a:latin typeface="Futura"/>
                <a:ea typeface="Futura"/>
                <a:cs typeface="Futura"/>
                <a:sym typeface="Futura"/>
              </a:rPr>
              <a:t>These involve applying their arithmetic knowledge to maths problems.</a:t>
            </a:r>
          </a:p>
          <a:p>
            <a:pPr algn="l">
              <a:lnSpc>
                <a:spcPts val="4748"/>
              </a:lnSpc>
              <a:spcBef>
                <a:spcPct val="0"/>
              </a:spcBef>
            </a:pPr>
            <a:endParaRPr lang="en-US" sz="3768">
              <a:solidFill>
                <a:srgbClr val="000000"/>
              </a:solidFill>
              <a:latin typeface="Futura"/>
              <a:ea typeface="Futura"/>
              <a:cs typeface="Futura"/>
              <a:sym typeface="Futur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577967" y="8937427"/>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a:off x="9872564" y="2267746"/>
            <a:ext cx="4645917" cy="6669682"/>
          </a:xfrm>
          <a:custGeom>
            <a:avLst/>
            <a:gdLst/>
            <a:ahLst/>
            <a:cxnLst/>
            <a:rect l="l" t="t" r="r" b="b"/>
            <a:pathLst>
              <a:path w="4645917" h="6669682">
                <a:moveTo>
                  <a:pt x="0" y="0"/>
                </a:moveTo>
                <a:lnTo>
                  <a:pt x="4645917" y="0"/>
                </a:lnTo>
                <a:lnTo>
                  <a:pt x="4645917" y="6669681"/>
                </a:lnTo>
                <a:lnTo>
                  <a:pt x="0" y="6669681"/>
                </a:lnTo>
                <a:lnTo>
                  <a:pt x="0" y="0"/>
                </a:lnTo>
                <a:close/>
              </a:path>
            </a:pathLst>
          </a:custGeom>
          <a:blipFill>
            <a:blip r:embed="rId11"/>
            <a:stretch>
              <a:fillRect/>
            </a:stretch>
          </a:blipFill>
        </p:spPr>
      </p:sp>
      <p:sp>
        <p:nvSpPr>
          <p:cNvPr id="8" name="TextBox 8"/>
          <p:cNvSpPr txBox="1"/>
          <p:nvPr/>
        </p:nvSpPr>
        <p:spPr>
          <a:xfrm>
            <a:off x="2998625" y="845250"/>
            <a:ext cx="13460077"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READING PAPER</a:t>
            </a:r>
          </a:p>
        </p:txBody>
      </p:sp>
      <p:sp>
        <p:nvSpPr>
          <p:cNvPr id="9" name="TextBox 9"/>
          <p:cNvSpPr txBox="1"/>
          <p:nvPr/>
        </p:nvSpPr>
        <p:spPr>
          <a:xfrm>
            <a:off x="2290798" y="2864715"/>
            <a:ext cx="14427291" cy="3218830"/>
          </a:xfrm>
          <a:prstGeom prst="rect">
            <a:avLst/>
          </a:prstGeom>
        </p:spPr>
        <p:txBody>
          <a:bodyPr lIns="0" tIns="0" rIns="0" bIns="0" rtlCol="0" anchor="t">
            <a:spAutoFit/>
          </a:bodyPr>
          <a:lstStyle/>
          <a:p>
            <a:pPr algn="l">
              <a:lnSpc>
                <a:spcPts val="6764"/>
              </a:lnSpc>
              <a:spcBef>
                <a:spcPct val="0"/>
              </a:spcBef>
            </a:pPr>
            <a:r>
              <a:rPr lang="en-US" sz="5368" dirty="0">
                <a:solidFill>
                  <a:srgbClr val="000000"/>
                </a:solidFill>
                <a:latin typeface="Futura"/>
                <a:ea typeface="Futura"/>
                <a:cs typeface="Futura"/>
                <a:sym typeface="Futura"/>
              </a:rPr>
              <a:t>60 minutes</a:t>
            </a:r>
          </a:p>
          <a:p>
            <a:pPr algn="l">
              <a:lnSpc>
                <a:spcPts val="6764"/>
              </a:lnSpc>
              <a:spcBef>
                <a:spcPct val="0"/>
              </a:spcBef>
            </a:pPr>
            <a:r>
              <a:rPr lang="en-US" sz="5368" dirty="0">
                <a:solidFill>
                  <a:srgbClr val="000000"/>
                </a:solidFill>
                <a:latin typeface="Futura"/>
                <a:ea typeface="Futura"/>
                <a:cs typeface="Futura"/>
                <a:sym typeface="Futura"/>
              </a:rPr>
              <a:t>50 marks</a:t>
            </a:r>
          </a:p>
          <a:p>
            <a:pPr algn="l">
              <a:lnSpc>
                <a:spcPts val="6764"/>
              </a:lnSpc>
              <a:spcBef>
                <a:spcPct val="0"/>
              </a:spcBef>
            </a:pPr>
            <a:r>
              <a:rPr lang="en-US" sz="5368" dirty="0">
                <a:solidFill>
                  <a:srgbClr val="000000"/>
                </a:solidFill>
                <a:latin typeface="Futura"/>
                <a:ea typeface="Futura"/>
                <a:cs typeface="Futura"/>
                <a:sym typeface="Futura"/>
              </a:rPr>
              <a:t>3 texts to read</a:t>
            </a:r>
          </a:p>
          <a:p>
            <a:pPr algn="l">
              <a:lnSpc>
                <a:spcPts val="4748"/>
              </a:lnSpc>
              <a:spcBef>
                <a:spcPct val="0"/>
              </a:spcBef>
            </a:pPr>
            <a:endParaRPr lang="en-US" sz="5368" dirty="0">
              <a:solidFill>
                <a:srgbClr val="000000"/>
              </a:solidFill>
              <a:latin typeface="Futura"/>
              <a:ea typeface="Futura"/>
              <a:cs typeface="Futura"/>
              <a:sym typeface="Futur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TextBox 5"/>
          <p:cNvSpPr txBox="1"/>
          <p:nvPr/>
        </p:nvSpPr>
        <p:spPr>
          <a:xfrm>
            <a:off x="2790134" y="2677419"/>
            <a:ext cx="16466287" cy="6867572"/>
          </a:xfrm>
          <a:prstGeom prst="rect">
            <a:avLst/>
          </a:prstGeom>
        </p:spPr>
        <p:txBody>
          <a:bodyPr lIns="0" tIns="0" rIns="0" bIns="0" rtlCol="0" anchor="t">
            <a:spAutoFit/>
          </a:bodyPr>
          <a:lstStyle/>
          <a:p>
            <a:pPr algn="l">
              <a:lnSpc>
                <a:spcPts val="5419"/>
              </a:lnSpc>
            </a:pPr>
            <a:r>
              <a:rPr lang="en-US" sz="4301">
                <a:solidFill>
                  <a:srgbClr val="000000"/>
                </a:solidFill>
                <a:latin typeface="Futura"/>
                <a:ea typeface="Futura"/>
                <a:cs typeface="Futura"/>
                <a:sym typeface="Futura"/>
              </a:rPr>
              <a:t>•Multiple choice</a:t>
            </a:r>
          </a:p>
          <a:p>
            <a:pPr algn="l">
              <a:lnSpc>
                <a:spcPts val="5419"/>
              </a:lnSpc>
              <a:spcBef>
                <a:spcPct val="0"/>
              </a:spcBef>
            </a:pPr>
            <a:r>
              <a:rPr lang="en-US" sz="4301">
                <a:solidFill>
                  <a:srgbClr val="000000"/>
                </a:solidFill>
                <a:latin typeface="Futura"/>
                <a:ea typeface="Futura"/>
                <a:cs typeface="Futura"/>
                <a:sym typeface="Futura"/>
              </a:rPr>
              <a:t>•Ordering</a:t>
            </a:r>
          </a:p>
          <a:p>
            <a:pPr algn="l">
              <a:lnSpc>
                <a:spcPts val="5419"/>
              </a:lnSpc>
              <a:spcBef>
                <a:spcPct val="0"/>
              </a:spcBef>
            </a:pPr>
            <a:r>
              <a:rPr lang="en-US" sz="4301">
                <a:solidFill>
                  <a:srgbClr val="000000"/>
                </a:solidFill>
                <a:latin typeface="Futura"/>
                <a:ea typeface="Futura"/>
                <a:cs typeface="Futura"/>
                <a:sym typeface="Futura"/>
              </a:rPr>
              <a:t>•Find and copy</a:t>
            </a:r>
          </a:p>
          <a:p>
            <a:pPr algn="l">
              <a:lnSpc>
                <a:spcPts val="5419"/>
              </a:lnSpc>
              <a:spcBef>
                <a:spcPct val="0"/>
              </a:spcBef>
            </a:pPr>
            <a:r>
              <a:rPr lang="en-US" sz="4301">
                <a:solidFill>
                  <a:srgbClr val="000000"/>
                </a:solidFill>
                <a:latin typeface="Futura"/>
                <a:ea typeface="Futura"/>
                <a:cs typeface="Futura"/>
                <a:sym typeface="Futura"/>
              </a:rPr>
              <a:t>•Give evidence</a:t>
            </a:r>
          </a:p>
          <a:p>
            <a:pPr algn="l">
              <a:lnSpc>
                <a:spcPts val="5419"/>
              </a:lnSpc>
              <a:spcBef>
                <a:spcPct val="0"/>
              </a:spcBef>
            </a:pPr>
            <a:r>
              <a:rPr lang="en-US" sz="4301">
                <a:solidFill>
                  <a:srgbClr val="000000"/>
                </a:solidFill>
                <a:latin typeface="Futura"/>
                <a:ea typeface="Futura"/>
                <a:cs typeface="Futura"/>
                <a:sym typeface="Futura"/>
              </a:rPr>
              <a:t>•Explain</a:t>
            </a:r>
          </a:p>
          <a:p>
            <a:pPr algn="l">
              <a:lnSpc>
                <a:spcPts val="5419"/>
              </a:lnSpc>
              <a:spcBef>
                <a:spcPct val="0"/>
              </a:spcBef>
            </a:pPr>
            <a:r>
              <a:rPr lang="en-US" sz="4301">
                <a:solidFill>
                  <a:srgbClr val="000000"/>
                </a:solidFill>
                <a:latin typeface="Futura"/>
                <a:ea typeface="Futura"/>
                <a:cs typeface="Futura"/>
                <a:sym typeface="Futura"/>
              </a:rPr>
              <a:t>•Predict</a:t>
            </a:r>
          </a:p>
          <a:p>
            <a:pPr algn="l">
              <a:lnSpc>
                <a:spcPts val="5419"/>
              </a:lnSpc>
              <a:spcBef>
                <a:spcPct val="0"/>
              </a:spcBef>
            </a:pPr>
            <a:r>
              <a:rPr lang="en-US" sz="4301">
                <a:solidFill>
                  <a:srgbClr val="000000"/>
                </a:solidFill>
                <a:latin typeface="Futura"/>
                <a:ea typeface="Futura"/>
                <a:cs typeface="Futura"/>
                <a:sym typeface="Futura"/>
              </a:rPr>
              <a:t>•Fact/opinion</a:t>
            </a:r>
          </a:p>
          <a:p>
            <a:pPr algn="l">
              <a:lnSpc>
                <a:spcPts val="5419"/>
              </a:lnSpc>
              <a:spcBef>
                <a:spcPct val="0"/>
              </a:spcBef>
            </a:pPr>
            <a:r>
              <a:rPr lang="en-US" sz="4301">
                <a:solidFill>
                  <a:srgbClr val="000000"/>
                </a:solidFill>
                <a:latin typeface="Futura"/>
                <a:ea typeface="Futura"/>
                <a:cs typeface="Futura"/>
                <a:sym typeface="Futura"/>
              </a:rPr>
              <a:t>•True/false</a:t>
            </a:r>
          </a:p>
          <a:p>
            <a:pPr algn="l">
              <a:lnSpc>
                <a:spcPts val="5419"/>
              </a:lnSpc>
              <a:spcBef>
                <a:spcPct val="0"/>
              </a:spcBef>
            </a:pPr>
            <a:r>
              <a:rPr lang="en-US" sz="4301">
                <a:solidFill>
                  <a:srgbClr val="000000"/>
                </a:solidFill>
                <a:latin typeface="Futura"/>
                <a:ea typeface="Futura"/>
                <a:cs typeface="Futura"/>
                <a:sym typeface="Futura"/>
              </a:rPr>
              <a:t>•Inference</a:t>
            </a:r>
          </a:p>
          <a:p>
            <a:pPr algn="l">
              <a:lnSpc>
                <a:spcPts val="5419"/>
              </a:lnSpc>
              <a:spcBef>
                <a:spcPct val="0"/>
              </a:spcBef>
            </a:pPr>
            <a:endParaRPr lang="en-US" sz="4301">
              <a:solidFill>
                <a:srgbClr val="000000"/>
              </a:solidFill>
              <a:latin typeface="Futura"/>
              <a:ea typeface="Futura"/>
              <a:cs typeface="Futura"/>
              <a:sym typeface="Futura"/>
            </a:endParaRPr>
          </a:p>
        </p:txBody>
      </p:sp>
      <p:sp>
        <p:nvSpPr>
          <p:cNvPr id="6" name="Freeform 6"/>
          <p:cNvSpPr/>
          <p:nvPr/>
        </p:nvSpPr>
        <p:spPr>
          <a:xfrm>
            <a:off x="9487780" y="2723210"/>
            <a:ext cx="6768223" cy="6193316"/>
          </a:xfrm>
          <a:custGeom>
            <a:avLst/>
            <a:gdLst/>
            <a:ahLst/>
            <a:cxnLst/>
            <a:rect l="l" t="t" r="r" b="b"/>
            <a:pathLst>
              <a:path w="6768223" h="6193316">
                <a:moveTo>
                  <a:pt x="0" y="0"/>
                </a:moveTo>
                <a:lnTo>
                  <a:pt x="6768223" y="0"/>
                </a:lnTo>
                <a:lnTo>
                  <a:pt x="6768223" y="6193316"/>
                </a:lnTo>
                <a:lnTo>
                  <a:pt x="0" y="6193316"/>
                </a:lnTo>
                <a:lnTo>
                  <a:pt x="0" y="0"/>
                </a:lnTo>
                <a:close/>
              </a:path>
            </a:pathLst>
          </a:custGeom>
          <a:blipFill>
            <a:blip r:embed="rId8"/>
            <a:stretch>
              <a:fillRect/>
            </a:stretch>
          </a:blipFill>
        </p:spPr>
      </p:sp>
      <p:sp>
        <p:nvSpPr>
          <p:cNvPr id="7" name="TextBox 7"/>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READING PAPER QUESTIONS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3367682" y="2599827"/>
            <a:ext cx="11552636" cy="6534459"/>
          </a:xfrm>
          <a:custGeom>
            <a:avLst/>
            <a:gdLst/>
            <a:ahLst/>
            <a:cxnLst/>
            <a:rect l="l" t="t" r="r" b="b"/>
            <a:pathLst>
              <a:path w="11552636" h="6534459">
                <a:moveTo>
                  <a:pt x="0" y="0"/>
                </a:moveTo>
                <a:lnTo>
                  <a:pt x="11552636" y="0"/>
                </a:lnTo>
                <a:lnTo>
                  <a:pt x="11552636" y="6534460"/>
                </a:lnTo>
                <a:lnTo>
                  <a:pt x="0" y="6534460"/>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READING PAPER QUESTIONS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4393949" y="3145529"/>
            <a:ext cx="9769488" cy="6544120"/>
          </a:xfrm>
          <a:custGeom>
            <a:avLst/>
            <a:gdLst/>
            <a:ahLst/>
            <a:cxnLst/>
            <a:rect l="l" t="t" r="r" b="b"/>
            <a:pathLst>
              <a:path w="9769488" h="6544120">
                <a:moveTo>
                  <a:pt x="0" y="0"/>
                </a:moveTo>
                <a:lnTo>
                  <a:pt x="9769488" y="0"/>
                </a:lnTo>
                <a:lnTo>
                  <a:pt x="9769488" y="6544121"/>
                </a:lnTo>
                <a:lnTo>
                  <a:pt x="0" y="6544121"/>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READING PAPER QUESTIONS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3851984" y="3059217"/>
            <a:ext cx="10853418" cy="6527991"/>
          </a:xfrm>
          <a:custGeom>
            <a:avLst/>
            <a:gdLst/>
            <a:ahLst/>
            <a:cxnLst/>
            <a:rect l="l" t="t" r="r" b="b"/>
            <a:pathLst>
              <a:path w="10853418" h="6527991">
                <a:moveTo>
                  <a:pt x="0" y="0"/>
                </a:moveTo>
                <a:lnTo>
                  <a:pt x="10853418" y="0"/>
                </a:lnTo>
                <a:lnTo>
                  <a:pt x="10853418" y="6527991"/>
                </a:lnTo>
                <a:lnTo>
                  <a:pt x="0" y="6527991"/>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READING PAPER QUESTIONS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3783434" y="2264988"/>
            <a:ext cx="11315673" cy="7177693"/>
          </a:xfrm>
          <a:custGeom>
            <a:avLst/>
            <a:gdLst/>
            <a:ahLst/>
            <a:cxnLst/>
            <a:rect l="l" t="t" r="r" b="b"/>
            <a:pathLst>
              <a:path w="11315673" h="7177693">
                <a:moveTo>
                  <a:pt x="0" y="0"/>
                </a:moveTo>
                <a:lnTo>
                  <a:pt x="11315672" y="0"/>
                </a:lnTo>
                <a:lnTo>
                  <a:pt x="11315672" y="7177694"/>
                </a:lnTo>
                <a:lnTo>
                  <a:pt x="0" y="7177694"/>
                </a:lnTo>
                <a:lnTo>
                  <a:pt x="0" y="0"/>
                </a:lnTo>
                <a:close/>
              </a:path>
            </a:pathLst>
          </a:custGeom>
          <a:blipFill>
            <a:blip r:embed="rId8"/>
            <a:stretch>
              <a:fillRect/>
            </a:stretch>
          </a:blipFill>
        </p:spPr>
      </p:sp>
      <p:sp>
        <p:nvSpPr>
          <p:cNvPr id="6" name="TextBox 6"/>
          <p:cNvSpPr txBox="1"/>
          <p:nvPr/>
        </p:nvSpPr>
        <p:spPr>
          <a:xfrm>
            <a:off x="2790134" y="845250"/>
            <a:ext cx="12977118" cy="1041955"/>
          </a:xfrm>
          <a:prstGeom prst="rect">
            <a:avLst/>
          </a:prstGeom>
        </p:spPr>
        <p:txBody>
          <a:bodyPr lIns="0" tIns="0" rIns="0" bIns="0" rtlCol="0" anchor="t">
            <a:spAutoFit/>
          </a:bodyPr>
          <a:lstStyle/>
          <a:p>
            <a:pPr marL="0" lvl="0" indent="0" algn="ctr">
              <a:lnSpc>
                <a:spcPts val="7846"/>
              </a:lnSpc>
              <a:spcBef>
                <a:spcPct val="0"/>
              </a:spcBef>
            </a:pPr>
            <a:r>
              <a:rPr lang="en-US" sz="7617">
                <a:solidFill>
                  <a:srgbClr val="000000"/>
                </a:solidFill>
                <a:latin typeface="Marykate"/>
                <a:ea typeface="Marykate"/>
                <a:cs typeface="Marykate"/>
                <a:sym typeface="Marykate"/>
              </a:rPr>
              <a:t>READING PAPER QUESTIONS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577967" y="8937427"/>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TextBox 7"/>
          <p:cNvSpPr txBox="1"/>
          <p:nvPr/>
        </p:nvSpPr>
        <p:spPr>
          <a:xfrm>
            <a:off x="4135283" y="845250"/>
            <a:ext cx="13853314"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SPELLING, GRAMMAR AND PUNCTUATION</a:t>
            </a:r>
          </a:p>
        </p:txBody>
      </p:sp>
      <p:sp>
        <p:nvSpPr>
          <p:cNvPr id="8" name="TextBox 8"/>
          <p:cNvSpPr txBox="1"/>
          <p:nvPr/>
        </p:nvSpPr>
        <p:spPr>
          <a:xfrm>
            <a:off x="1441405" y="2942746"/>
            <a:ext cx="16094618" cy="6699360"/>
          </a:xfrm>
          <a:prstGeom prst="rect">
            <a:avLst/>
          </a:prstGeom>
        </p:spPr>
        <p:txBody>
          <a:bodyPr lIns="0" tIns="0" rIns="0" bIns="0" rtlCol="0" anchor="t">
            <a:spAutoFit/>
          </a:bodyPr>
          <a:lstStyle/>
          <a:p>
            <a:pPr algn="l">
              <a:lnSpc>
                <a:spcPts val="6764"/>
              </a:lnSpc>
            </a:pPr>
            <a:r>
              <a:rPr lang="en-US" sz="5368">
                <a:solidFill>
                  <a:srgbClr val="000000"/>
                </a:solidFill>
                <a:latin typeface="Futura"/>
                <a:ea typeface="Futura"/>
                <a:cs typeface="Futura"/>
                <a:sym typeface="Futura"/>
              </a:rPr>
              <a:t>The SPaG test comprises of 2 tests.</a:t>
            </a:r>
          </a:p>
          <a:p>
            <a:pPr algn="l">
              <a:lnSpc>
                <a:spcPts val="6764"/>
              </a:lnSpc>
            </a:pPr>
            <a:endParaRPr lang="en-US" sz="5368">
              <a:solidFill>
                <a:srgbClr val="000000"/>
              </a:solidFill>
              <a:latin typeface="Futura"/>
              <a:ea typeface="Futura"/>
              <a:cs typeface="Futura"/>
              <a:sym typeface="Futura"/>
            </a:endParaRPr>
          </a:p>
          <a:p>
            <a:pPr algn="l">
              <a:lnSpc>
                <a:spcPts val="6764"/>
              </a:lnSpc>
              <a:spcBef>
                <a:spcPct val="0"/>
              </a:spcBef>
            </a:pPr>
            <a:r>
              <a:rPr lang="en-US" sz="5368">
                <a:solidFill>
                  <a:srgbClr val="000000"/>
                </a:solidFill>
                <a:latin typeface="Futura"/>
                <a:ea typeface="Futura"/>
                <a:cs typeface="Futura"/>
                <a:sym typeface="Futura"/>
              </a:rPr>
              <a:t>•Paper 1: Grammar and punctuation short answer questions - 45 minutes with a maximum of 50 marks.</a:t>
            </a:r>
          </a:p>
          <a:p>
            <a:pPr algn="l">
              <a:lnSpc>
                <a:spcPts val="6764"/>
              </a:lnSpc>
              <a:spcBef>
                <a:spcPct val="0"/>
              </a:spcBef>
            </a:pPr>
            <a:endParaRPr lang="en-US" sz="5368">
              <a:solidFill>
                <a:srgbClr val="000000"/>
              </a:solidFill>
              <a:latin typeface="Futura"/>
              <a:ea typeface="Futura"/>
              <a:cs typeface="Futura"/>
              <a:sym typeface="Futura"/>
            </a:endParaRPr>
          </a:p>
          <a:p>
            <a:pPr algn="l">
              <a:lnSpc>
                <a:spcPts val="6764"/>
              </a:lnSpc>
              <a:spcBef>
                <a:spcPct val="0"/>
              </a:spcBef>
            </a:pPr>
            <a:r>
              <a:rPr lang="en-US" sz="5368">
                <a:solidFill>
                  <a:srgbClr val="000000"/>
                </a:solidFill>
                <a:latin typeface="Futura"/>
                <a:ea typeface="Futura"/>
                <a:cs typeface="Futura"/>
                <a:sym typeface="Futura"/>
              </a:rPr>
              <a:t>•Paper 2 - spelling test - 15 minutes long with a maximum of 20 marks.</a:t>
            </a:r>
          </a:p>
          <a:p>
            <a:pPr algn="l">
              <a:lnSpc>
                <a:spcPts val="4748"/>
              </a:lnSpc>
              <a:spcBef>
                <a:spcPct val="0"/>
              </a:spcBef>
            </a:pPr>
            <a:endParaRPr lang="en-US" sz="5368">
              <a:solidFill>
                <a:srgbClr val="000000"/>
              </a:solidFill>
              <a:latin typeface="Futura"/>
              <a:ea typeface="Futura"/>
              <a:cs typeface="Futura"/>
              <a:sym typeface="Futur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577967" y="8937427"/>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TextBox 7"/>
          <p:cNvSpPr txBox="1"/>
          <p:nvPr/>
        </p:nvSpPr>
        <p:spPr>
          <a:xfrm>
            <a:off x="4135283" y="845250"/>
            <a:ext cx="13853314"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SPELLING, GRAMMAR AND PUNCTUATION</a:t>
            </a:r>
          </a:p>
        </p:txBody>
      </p:sp>
      <p:sp>
        <p:nvSpPr>
          <p:cNvPr id="8" name="TextBox 8"/>
          <p:cNvSpPr txBox="1"/>
          <p:nvPr/>
        </p:nvSpPr>
        <p:spPr>
          <a:xfrm>
            <a:off x="2322257" y="2880444"/>
            <a:ext cx="14427291" cy="6699360"/>
          </a:xfrm>
          <a:prstGeom prst="rect">
            <a:avLst/>
          </a:prstGeom>
        </p:spPr>
        <p:txBody>
          <a:bodyPr lIns="0" tIns="0" rIns="0" bIns="0" rtlCol="0" anchor="t">
            <a:spAutoFit/>
          </a:bodyPr>
          <a:lstStyle/>
          <a:p>
            <a:pPr algn="l">
              <a:lnSpc>
                <a:spcPts val="6764"/>
              </a:lnSpc>
              <a:spcBef>
                <a:spcPct val="0"/>
              </a:spcBef>
            </a:pPr>
            <a:r>
              <a:rPr lang="en-US" sz="5368">
                <a:solidFill>
                  <a:srgbClr val="000000"/>
                </a:solidFill>
                <a:latin typeface="Futura"/>
                <a:ea typeface="Futura"/>
                <a:cs typeface="Futura"/>
                <a:sym typeface="Futura"/>
              </a:rPr>
              <a:t>• Grammatical terms/word classes</a:t>
            </a:r>
          </a:p>
          <a:p>
            <a:pPr algn="l">
              <a:lnSpc>
                <a:spcPts val="6764"/>
              </a:lnSpc>
              <a:spcBef>
                <a:spcPct val="0"/>
              </a:spcBef>
            </a:pPr>
            <a:r>
              <a:rPr lang="en-US" sz="5368">
                <a:solidFill>
                  <a:srgbClr val="000000"/>
                </a:solidFill>
                <a:latin typeface="Futura"/>
                <a:ea typeface="Futura"/>
                <a:cs typeface="Futura"/>
                <a:sym typeface="Futura"/>
              </a:rPr>
              <a:t>• Function of sentences</a:t>
            </a:r>
          </a:p>
          <a:p>
            <a:pPr algn="l">
              <a:lnSpc>
                <a:spcPts val="6764"/>
              </a:lnSpc>
              <a:spcBef>
                <a:spcPct val="0"/>
              </a:spcBef>
            </a:pPr>
            <a:r>
              <a:rPr lang="en-US" sz="5368">
                <a:solidFill>
                  <a:srgbClr val="000000"/>
                </a:solidFill>
                <a:latin typeface="Futura"/>
                <a:ea typeface="Futura"/>
                <a:cs typeface="Futura"/>
                <a:sym typeface="Futura"/>
              </a:rPr>
              <a:t>• Combining words, phrases and clauses</a:t>
            </a:r>
          </a:p>
          <a:p>
            <a:pPr algn="l">
              <a:lnSpc>
                <a:spcPts val="6764"/>
              </a:lnSpc>
              <a:spcBef>
                <a:spcPct val="0"/>
              </a:spcBef>
            </a:pPr>
            <a:r>
              <a:rPr lang="en-US" sz="5368">
                <a:solidFill>
                  <a:srgbClr val="000000"/>
                </a:solidFill>
                <a:latin typeface="Futura"/>
                <a:ea typeface="Futura"/>
                <a:cs typeface="Futura"/>
                <a:sym typeface="Futura"/>
              </a:rPr>
              <a:t>• Verb form, tense and consistency</a:t>
            </a:r>
          </a:p>
          <a:p>
            <a:pPr algn="l">
              <a:lnSpc>
                <a:spcPts val="6764"/>
              </a:lnSpc>
              <a:spcBef>
                <a:spcPct val="0"/>
              </a:spcBef>
            </a:pPr>
            <a:r>
              <a:rPr lang="en-US" sz="5368">
                <a:solidFill>
                  <a:srgbClr val="000000"/>
                </a:solidFill>
                <a:latin typeface="Futura"/>
                <a:ea typeface="Futura"/>
                <a:cs typeface="Futura"/>
                <a:sym typeface="Futura"/>
              </a:rPr>
              <a:t>• Punctuation</a:t>
            </a:r>
          </a:p>
          <a:p>
            <a:pPr algn="l">
              <a:lnSpc>
                <a:spcPts val="6764"/>
              </a:lnSpc>
              <a:spcBef>
                <a:spcPct val="0"/>
              </a:spcBef>
            </a:pPr>
            <a:r>
              <a:rPr lang="en-US" sz="5368">
                <a:solidFill>
                  <a:srgbClr val="000000"/>
                </a:solidFill>
                <a:latin typeface="Futura"/>
                <a:ea typeface="Futura"/>
                <a:cs typeface="Futura"/>
                <a:sym typeface="Futura"/>
              </a:rPr>
              <a:t>• Vocabulary</a:t>
            </a:r>
          </a:p>
          <a:p>
            <a:pPr algn="l">
              <a:lnSpc>
                <a:spcPts val="6764"/>
              </a:lnSpc>
              <a:spcBef>
                <a:spcPct val="0"/>
              </a:spcBef>
            </a:pPr>
            <a:r>
              <a:rPr lang="en-US" sz="5368">
                <a:solidFill>
                  <a:srgbClr val="000000"/>
                </a:solidFill>
                <a:latin typeface="Futura"/>
                <a:ea typeface="Futura"/>
                <a:cs typeface="Futura"/>
                <a:sym typeface="Futura"/>
              </a:rPr>
              <a:t>• Standard English and formality</a:t>
            </a:r>
          </a:p>
          <a:p>
            <a:pPr algn="l">
              <a:lnSpc>
                <a:spcPts val="4748"/>
              </a:lnSpc>
              <a:spcBef>
                <a:spcPct val="0"/>
              </a:spcBef>
            </a:pPr>
            <a:endParaRPr lang="en-US" sz="5368">
              <a:solidFill>
                <a:srgbClr val="000000"/>
              </a:solidFill>
              <a:latin typeface="Futura"/>
              <a:ea typeface="Futura"/>
              <a:cs typeface="Futura"/>
              <a:sym typeface="Futur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6607488" y="9645255"/>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3754291" y="2340644"/>
            <a:ext cx="11695328" cy="7012377"/>
          </a:xfrm>
          <a:custGeom>
            <a:avLst/>
            <a:gdLst/>
            <a:ahLst/>
            <a:cxnLst/>
            <a:rect l="l" t="t" r="r" b="b"/>
            <a:pathLst>
              <a:path w="11695328" h="7012377">
                <a:moveTo>
                  <a:pt x="0" y="0"/>
                </a:moveTo>
                <a:lnTo>
                  <a:pt x="11695328" y="0"/>
                </a:lnTo>
                <a:lnTo>
                  <a:pt x="11695328" y="7012378"/>
                </a:lnTo>
                <a:lnTo>
                  <a:pt x="0" y="7012378"/>
                </a:lnTo>
                <a:lnTo>
                  <a:pt x="0" y="0"/>
                </a:lnTo>
                <a:close/>
              </a:path>
            </a:pathLst>
          </a:custGeom>
          <a:blipFill>
            <a:blip r:embed="rId10"/>
            <a:stretch>
              <a:fillRect/>
            </a:stretch>
          </a:blipFill>
        </p:spPr>
      </p:sp>
      <p:sp>
        <p:nvSpPr>
          <p:cNvPr id="7" name="TextBox 7"/>
          <p:cNvSpPr txBox="1"/>
          <p:nvPr/>
        </p:nvSpPr>
        <p:spPr>
          <a:xfrm>
            <a:off x="4135283" y="845250"/>
            <a:ext cx="13853314"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SPELLING, GRAMMAR AND PUNCTUATION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6607488" y="9645255"/>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TextBox 6"/>
          <p:cNvSpPr txBox="1"/>
          <p:nvPr/>
        </p:nvSpPr>
        <p:spPr>
          <a:xfrm>
            <a:off x="-992533" y="1001525"/>
            <a:ext cx="13853314"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SPELLING</a:t>
            </a:r>
          </a:p>
        </p:txBody>
      </p:sp>
      <p:sp>
        <p:nvSpPr>
          <p:cNvPr id="7" name="TextBox 7"/>
          <p:cNvSpPr txBox="1"/>
          <p:nvPr/>
        </p:nvSpPr>
        <p:spPr>
          <a:xfrm>
            <a:off x="700258" y="2503549"/>
            <a:ext cx="16887485" cy="7783451"/>
          </a:xfrm>
          <a:prstGeom prst="rect">
            <a:avLst/>
          </a:prstGeom>
        </p:spPr>
        <p:txBody>
          <a:bodyPr lIns="0" tIns="0" rIns="0" bIns="0" rtlCol="0" anchor="t">
            <a:spAutoFit/>
          </a:bodyPr>
          <a:lstStyle/>
          <a:p>
            <a:pPr algn="ctr">
              <a:lnSpc>
                <a:spcPts val="5525"/>
              </a:lnSpc>
              <a:spcBef>
                <a:spcPct val="0"/>
              </a:spcBef>
            </a:pPr>
            <a:r>
              <a:rPr lang="en-US" sz="5364" dirty="0">
                <a:solidFill>
                  <a:srgbClr val="000000"/>
                </a:solidFill>
                <a:latin typeface="Futura"/>
                <a:ea typeface="Futura"/>
                <a:cs typeface="Futura"/>
                <a:sym typeface="Futura"/>
              </a:rPr>
              <a:t>The main trick for success is to start speaking in a ‘spelling voice’. </a:t>
            </a:r>
          </a:p>
          <a:p>
            <a:pPr algn="ctr">
              <a:lnSpc>
                <a:spcPts val="5525"/>
              </a:lnSpc>
              <a:spcBef>
                <a:spcPct val="0"/>
              </a:spcBef>
            </a:pPr>
            <a:r>
              <a:rPr lang="en-US" sz="5364" dirty="0">
                <a:solidFill>
                  <a:srgbClr val="000000"/>
                </a:solidFill>
                <a:latin typeface="Futura"/>
                <a:ea typeface="Futura"/>
                <a:cs typeface="Futura"/>
                <a:sym typeface="Futura"/>
              </a:rPr>
              <a:t> </a:t>
            </a:r>
          </a:p>
          <a:p>
            <a:pPr algn="ctr">
              <a:lnSpc>
                <a:spcPts val="5525"/>
              </a:lnSpc>
              <a:spcBef>
                <a:spcPct val="0"/>
              </a:spcBef>
            </a:pPr>
            <a:r>
              <a:rPr lang="en-US" sz="5364" dirty="0">
                <a:solidFill>
                  <a:srgbClr val="000000"/>
                </a:solidFill>
                <a:latin typeface="Futura"/>
                <a:ea typeface="Futura"/>
                <a:cs typeface="Futura"/>
                <a:sym typeface="Futura"/>
              </a:rPr>
              <a:t> By doing this, children can hear the letters:</a:t>
            </a:r>
          </a:p>
          <a:p>
            <a:pPr algn="ctr">
              <a:lnSpc>
                <a:spcPts val="5525"/>
              </a:lnSpc>
              <a:spcBef>
                <a:spcPct val="0"/>
              </a:spcBef>
            </a:pPr>
            <a:r>
              <a:rPr lang="en-US" sz="5364" dirty="0">
                <a:solidFill>
                  <a:srgbClr val="000000"/>
                </a:solidFill>
                <a:latin typeface="Futura"/>
                <a:ea typeface="Futura"/>
                <a:cs typeface="Futura"/>
                <a:sym typeface="Futura"/>
              </a:rPr>
              <a:t>‘</a:t>
            </a:r>
            <a:r>
              <a:rPr lang="en-US" sz="5364" dirty="0">
                <a:solidFill>
                  <a:srgbClr val="FF3131"/>
                </a:solidFill>
                <a:latin typeface="Futura"/>
                <a:ea typeface="Futura"/>
                <a:cs typeface="Futura"/>
                <a:sym typeface="Futura"/>
              </a:rPr>
              <a:t>government</a:t>
            </a:r>
            <a:r>
              <a:rPr lang="en-US" sz="5364" dirty="0">
                <a:solidFill>
                  <a:srgbClr val="000000"/>
                </a:solidFill>
                <a:latin typeface="Futura"/>
                <a:ea typeface="Futura"/>
                <a:cs typeface="Futura"/>
                <a:sym typeface="Futura"/>
              </a:rPr>
              <a:t>’ ‘</a:t>
            </a:r>
            <a:r>
              <a:rPr lang="en-US" sz="5364" dirty="0">
                <a:solidFill>
                  <a:srgbClr val="FF3131"/>
                </a:solidFill>
                <a:latin typeface="Futura"/>
                <a:ea typeface="Futura"/>
                <a:cs typeface="Futura"/>
                <a:sym typeface="Futura"/>
              </a:rPr>
              <a:t>dustbin</a:t>
            </a:r>
            <a:r>
              <a:rPr lang="en-US" sz="5364" dirty="0">
                <a:solidFill>
                  <a:srgbClr val="000000"/>
                </a:solidFill>
                <a:latin typeface="Futura"/>
                <a:ea typeface="Futura"/>
                <a:cs typeface="Futura"/>
                <a:sym typeface="Futura"/>
              </a:rPr>
              <a:t>’ ‘</a:t>
            </a:r>
            <a:r>
              <a:rPr lang="en-US" sz="5364" dirty="0">
                <a:solidFill>
                  <a:srgbClr val="FF3131"/>
                </a:solidFill>
                <a:latin typeface="Futura"/>
                <a:ea typeface="Futura"/>
                <a:cs typeface="Futura"/>
                <a:sym typeface="Futura"/>
              </a:rPr>
              <a:t>different</a:t>
            </a:r>
            <a:r>
              <a:rPr lang="en-US" sz="5364" dirty="0">
                <a:solidFill>
                  <a:srgbClr val="000000"/>
                </a:solidFill>
                <a:latin typeface="Futura"/>
                <a:ea typeface="Futura"/>
                <a:cs typeface="Futura"/>
                <a:sym typeface="Futura"/>
              </a:rPr>
              <a:t>’</a:t>
            </a:r>
          </a:p>
          <a:p>
            <a:pPr algn="ctr">
              <a:lnSpc>
                <a:spcPts val="5525"/>
              </a:lnSpc>
              <a:spcBef>
                <a:spcPct val="0"/>
              </a:spcBef>
            </a:pPr>
            <a:r>
              <a:rPr lang="en-US" sz="5364" dirty="0">
                <a:solidFill>
                  <a:srgbClr val="000000"/>
                </a:solidFill>
                <a:latin typeface="Futura"/>
                <a:ea typeface="Futura"/>
                <a:cs typeface="Futura"/>
                <a:sym typeface="Futura"/>
              </a:rPr>
              <a:t> </a:t>
            </a:r>
          </a:p>
          <a:p>
            <a:pPr algn="ctr">
              <a:lnSpc>
                <a:spcPts val="5525"/>
              </a:lnSpc>
              <a:spcBef>
                <a:spcPct val="0"/>
              </a:spcBef>
            </a:pPr>
            <a:r>
              <a:rPr lang="en-US" sz="5364" dirty="0">
                <a:solidFill>
                  <a:srgbClr val="000000"/>
                </a:solidFill>
                <a:latin typeface="Futura"/>
                <a:ea typeface="Futura"/>
                <a:cs typeface="Futura"/>
                <a:sym typeface="Futura"/>
              </a:rPr>
              <a:t> Breaking up the word into sounds and syllables can also help with spelling: </a:t>
            </a:r>
          </a:p>
          <a:p>
            <a:pPr algn="ctr">
              <a:lnSpc>
                <a:spcPts val="5525"/>
              </a:lnSpc>
              <a:spcBef>
                <a:spcPct val="0"/>
              </a:spcBef>
            </a:pPr>
            <a:r>
              <a:rPr lang="en-US" sz="5364" dirty="0">
                <a:solidFill>
                  <a:srgbClr val="FF3131"/>
                </a:solidFill>
                <a:latin typeface="Futura"/>
                <a:ea typeface="Futura"/>
                <a:cs typeface="Futura"/>
                <a:sym typeface="Futura"/>
              </a:rPr>
              <a:t>choc/o/late </a:t>
            </a:r>
          </a:p>
          <a:p>
            <a:pPr algn="ctr">
              <a:lnSpc>
                <a:spcPts val="5525"/>
              </a:lnSpc>
              <a:spcBef>
                <a:spcPct val="0"/>
              </a:spcBef>
            </a:pPr>
            <a:r>
              <a:rPr lang="en-US" sz="5364" dirty="0">
                <a:solidFill>
                  <a:srgbClr val="FF3131"/>
                </a:solidFill>
                <a:latin typeface="Futura"/>
                <a:ea typeface="Futura"/>
                <a:cs typeface="Futura"/>
                <a:sym typeface="Futura"/>
              </a:rPr>
              <a:t>Feb/</a:t>
            </a:r>
            <a:r>
              <a:rPr lang="en-US" sz="5364" dirty="0" err="1">
                <a:solidFill>
                  <a:srgbClr val="FF3131"/>
                </a:solidFill>
                <a:latin typeface="Futura"/>
                <a:ea typeface="Futura"/>
                <a:cs typeface="Futura"/>
                <a:sym typeface="Futura"/>
              </a:rPr>
              <a:t>ru</a:t>
            </a:r>
            <a:r>
              <a:rPr lang="en-US" sz="5364" dirty="0">
                <a:solidFill>
                  <a:srgbClr val="FF3131"/>
                </a:solidFill>
                <a:latin typeface="Futura"/>
                <a:ea typeface="Futura"/>
                <a:cs typeface="Futura"/>
                <a:sym typeface="Futura"/>
              </a:rPr>
              <a:t>/</a:t>
            </a:r>
            <a:r>
              <a:rPr lang="en-US" sz="5364" dirty="0" err="1">
                <a:solidFill>
                  <a:srgbClr val="FF3131"/>
                </a:solidFill>
                <a:latin typeface="Futura"/>
                <a:ea typeface="Futura"/>
                <a:cs typeface="Futura"/>
                <a:sym typeface="Futura"/>
              </a:rPr>
              <a:t>ary</a:t>
            </a:r>
            <a:r>
              <a:rPr lang="en-US" sz="5364" dirty="0">
                <a:solidFill>
                  <a:srgbClr val="FF3131"/>
                </a:solidFill>
                <a:latin typeface="Futura"/>
                <a:ea typeface="Futura"/>
                <a:cs typeface="Futura"/>
                <a:sym typeface="Futura"/>
              </a:rPr>
              <a:t> </a:t>
            </a:r>
          </a:p>
          <a:p>
            <a:pPr algn="ctr">
              <a:lnSpc>
                <a:spcPts val="5525"/>
              </a:lnSpc>
              <a:spcBef>
                <a:spcPct val="0"/>
              </a:spcBef>
            </a:pPr>
            <a:r>
              <a:rPr lang="en-US" sz="5364" dirty="0">
                <a:solidFill>
                  <a:srgbClr val="000000"/>
                </a:solidFill>
                <a:latin typeface="Futura"/>
                <a:ea typeface="Futura"/>
                <a:cs typeface="Futura"/>
                <a:sym typeface="Futura"/>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546613" y="-369335"/>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6607488" y="9645255"/>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6718089" y="2086512"/>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TextBox 6"/>
          <p:cNvSpPr txBox="1"/>
          <p:nvPr/>
        </p:nvSpPr>
        <p:spPr>
          <a:xfrm>
            <a:off x="-992533" y="1001525"/>
            <a:ext cx="13853314" cy="1084986"/>
          </a:xfrm>
          <a:prstGeom prst="rect">
            <a:avLst/>
          </a:prstGeom>
        </p:spPr>
        <p:txBody>
          <a:bodyPr lIns="0" tIns="0" rIns="0" bIns="0" rtlCol="0" anchor="t">
            <a:spAutoFit/>
          </a:bodyPr>
          <a:lstStyle/>
          <a:p>
            <a:pPr marL="0" lvl="0" indent="0" algn="ctr">
              <a:lnSpc>
                <a:spcPts val="8138"/>
              </a:lnSpc>
              <a:spcBef>
                <a:spcPct val="0"/>
              </a:spcBef>
            </a:pPr>
            <a:r>
              <a:rPr lang="en-US" sz="7901">
                <a:solidFill>
                  <a:srgbClr val="000000"/>
                </a:solidFill>
                <a:latin typeface="Marykate"/>
                <a:ea typeface="Marykate"/>
                <a:cs typeface="Marykate"/>
                <a:sym typeface="Marykate"/>
              </a:rPr>
              <a:t>WRITING</a:t>
            </a:r>
          </a:p>
        </p:txBody>
      </p:sp>
      <p:sp>
        <p:nvSpPr>
          <p:cNvPr id="7" name="TextBox 7"/>
          <p:cNvSpPr txBox="1"/>
          <p:nvPr/>
        </p:nvSpPr>
        <p:spPr>
          <a:xfrm>
            <a:off x="700258" y="2566467"/>
            <a:ext cx="16887485" cy="4937249"/>
          </a:xfrm>
          <a:prstGeom prst="rect">
            <a:avLst/>
          </a:prstGeom>
        </p:spPr>
        <p:txBody>
          <a:bodyPr lIns="0" tIns="0" rIns="0" bIns="0" rtlCol="0" anchor="t">
            <a:spAutoFit/>
          </a:bodyPr>
          <a:lstStyle/>
          <a:p>
            <a:pPr algn="l">
              <a:lnSpc>
                <a:spcPts val="5525"/>
              </a:lnSpc>
              <a:spcBef>
                <a:spcPct val="0"/>
              </a:spcBef>
            </a:pPr>
            <a:r>
              <a:rPr lang="en-US" sz="5364" dirty="0">
                <a:solidFill>
                  <a:srgbClr val="000000"/>
                </a:solidFill>
                <a:latin typeface="Futura"/>
                <a:ea typeface="Futura"/>
                <a:cs typeface="Futura"/>
                <a:sym typeface="Futura"/>
              </a:rPr>
              <a:t>There is no formal test for writing. </a:t>
            </a:r>
          </a:p>
          <a:p>
            <a:pPr algn="l">
              <a:lnSpc>
                <a:spcPts val="5525"/>
              </a:lnSpc>
              <a:spcBef>
                <a:spcPct val="0"/>
              </a:spcBef>
            </a:pPr>
            <a:endParaRPr lang="en-US" sz="5364" dirty="0">
              <a:solidFill>
                <a:srgbClr val="000000"/>
              </a:solidFill>
              <a:latin typeface="Futura"/>
              <a:ea typeface="Futura"/>
              <a:cs typeface="Futura"/>
              <a:sym typeface="Futura"/>
            </a:endParaRPr>
          </a:p>
          <a:p>
            <a:pPr algn="l">
              <a:lnSpc>
                <a:spcPts val="5525"/>
              </a:lnSpc>
              <a:spcBef>
                <a:spcPct val="0"/>
              </a:spcBef>
            </a:pPr>
            <a:r>
              <a:rPr lang="en-US" sz="5364" dirty="0">
                <a:solidFill>
                  <a:srgbClr val="000000"/>
                </a:solidFill>
                <a:latin typeface="Futura"/>
                <a:ea typeface="Futura"/>
                <a:cs typeface="Futura"/>
                <a:sym typeface="Futura"/>
              </a:rPr>
              <a:t>The children's writing is assessed throughout their time in Year 6. </a:t>
            </a:r>
          </a:p>
          <a:p>
            <a:pPr algn="l">
              <a:lnSpc>
                <a:spcPts val="5525"/>
              </a:lnSpc>
              <a:spcBef>
                <a:spcPct val="0"/>
              </a:spcBef>
            </a:pPr>
            <a:endParaRPr lang="en-US" sz="5364" dirty="0">
              <a:solidFill>
                <a:srgbClr val="000000"/>
              </a:solidFill>
              <a:latin typeface="Futura"/>
              <a:ea typeface="Futura"/>
              <a:cs typeface="Futura"/>
              <a:sym typeface="Futura"/>
            </a:endParaRPr>
          </a:p>
          <a:p>
            <a:pPr algn="l">
              <a:lnSpc>
                <a:spcPts val="5525"/>
              </a:lnSpc>
              <a:spcBef>
                <a:spcPct val="0"/>
              </a:spcBef>
            </a:pPr>
            <a:r>
              <a:rPr lang="en-US" sz="5364" dirty="0">
                <a:solidFill>
                  <a:srgbClr val="000000"/>
                </a:solidFill>
                <a:latin typeface="Futura"/>
                <a:ea typeface="Futura"/>
                <a:cs typeface="Futura"/>
                <a:sym typeface="Futura"/>
              </a:rPr>
              <a:t>There is a moderation process for writing.</a:t>
            </a:r>
          </a:p>
          <a:p>
            <a:pPr algn="l">
              <a:lnSpc>
                <a:spcPts val="5525"/>
              </a:lnSpc>
              <a:spcBef>
                <a:spcPct val="0"/>
              </a:spcBef>
            </a:pPr>
            <a:endParaRPr lang="en-US" sz="5364" dirty="0">
              <a:solidFill>
                <a:srgbClr val="000000"/>
              </a:solidFill>
              <a:latin typeface="Futura"/>
              <a:ea typeface="Futura"/>
              <a:cs typeface="Futura"/>
              <a:sym typeface="Futur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310826" y="6634605"/>
            <a:ext cx="4995205" cy="4114800"/>
          </a:xfrm>
          <a:custGeom>
            <a:avLst/>
            <a:gdLst/>
            <a:ahLst/>
            <a:cxnLst/>
            <a:rect l="l" t="t" r="r" b="b"/>
            <a:pathLst>
              <a:path w="4995205" h="4114800">
                <a:moveTo>
                  <a:pt x="0" y="0"/>
                </a:moveTo>
                <a:lnTo>
                  <a:pt x="4995205" y="0"/>
                </a:lnTo>
                <a:lnTo>
                  <a:pt x="4995205"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5045542" y="-2520019"/>
            <a:ext cx="6484916" cy="6772758"/>
          </a:xfrm>
          <a:custGeom>
            <a:avLst/>
            <a:gdLst/>
            <a:ahLst/>
            <a:cxnLst/>
            <a:rect l="l" t="t" r="r" b="b"/>
            <a:pathLst>
              <a:path w="6484916" h="6772758">
                <a:moveTo>
                  <a:pt x="0" y="0"/>
                </a:moveTo>
                <a:lnTo>
                  <a:pt x="6484916" y="0"/>
                </a:lnTo>
                <a:lnTo>
                  <a:pt x="6484916" y="6772758"/>
                </a:lnTo>
                <a:lnTo>
                  <a:pt x="0" y="677275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TextBox 6"/>
          <p:cNvSpPr txBox="1"/>
          <p:nvPr/>
        </p:nvSpPr>
        <p:spPr>
          <a:xfrm>
            <a:off x="2324806" y="185630"/>
            <a:ext cx="13460077" cy="1698626"/>
          </a:xfrm>
          <a:prstGeom prst="rect">
            <a:avLst/>
          </a:prstGeom>
        </p:spPr>
        <p:txBody>
          <a:bodyPr lIns="0" tIns="0" rIns="0" bIns="0" rtlCol="0" anchor="t">
            <a:spAutoFit/>
          </a:bodyPr>
          <a:lstStyle/>
          <a:p>
            <a:pPr marL="0" lvl="0" indent="0" algn="ctr">
              <a:lnSpc>
                <a:spcPts val="12875"/>
              </a:lnSpc>
              <a:spcBef>
                <a:spcPct val="0"/>
              </a:spcBef>
            </a:pPr>
            <a:r>
              <a:rPr lang="en-US" sz="12500" dirty="0">
                <a:solidFill>
                  <a:srgbClr val="000000"/>
                </a:solidFill>
                <a:latin typeface="Marykate"/>
                <a:ea typeface="Marykate"/>
                <a:cs typeface="Marykate"/>
                <a:sym typeface="Marykate"/>
              </a:rPr>
              <a:t>SATS WEEK</a:t>
            </a:r>
          </a:p>
        </p:txBody>
      </p:sp>
      <p:sp>
        <p:nvSpPr>
          <p:cNvPr id="7" name="TextBox 7"/>
          <p:cNvSpPr txBox="1"/>
          <p:nvPr/>
        </p:nvSpPr>
        <p:spPr>
          <a:xfrm>
            <a:off x="1178544" y="2157175"/>
            <a:ext cx="1981037" cy="871601"/>
          </a:xfrm>
          <a:prstGeom prst="rect">
            <a:avLst/>
          </a:prstGeom>
        </p:spPr>
        <p:txBody>
          <a:bodyPr lIns="0" tIns="0" rIns="0" bIns="0" rtlCol="0" anchor="t">
            <a:spAutoFit/>
          </a:bodyPr>
          <a:lstStyle/>
          <a:p>
            <a:pPr marL="0" lvl="0" indent="0" algn="ctr">
              <a:lnSpc>
                <a:spcPts val="6592"/>
              </a:lnSpc>
              <a:spcBef>
                <a:spcPct val="0"/>
              </a:spcBef>
            </a:pPr>
            <a:r>
              <a:rPr lang="en-US" sz="6400" u="none" strike="noStrike">
                <a:solidFill>
                  <a:srgbClr val="96B0DD"/>
                </a:solidFill>
                <a:latin typeface="Marykate"/>
                <a:ea typeface="Marykate"/>
                <a:cs typeface="Marykate"/>
                <a:sym typeface="Marykate"/>
              </a:rPr>
              <a:t>01</a:t>
            </a:r>
          </a:p>
        </p:txBody>
      </p:sp>
      <p:sp>
        <p:nvSpPr>
          <p:cNvPr id="8" name="TextBox 8"/>
          <p:cNvSpPr txBox="1"/>
          <p:nvPr/>
        </p:nvSpPr>
        <p:spPr>
          <a:xfrm>
            <a:off x="2749986" y="2277217"/>
            <a:ext cx="5895263" cy="751558"/>
          </a:xfrm>
          <a:prstGeom prst="rect">
            <a:avLst/>
          </a:prstGeom>
        </p:spPr>
        <p:txBody>
          <a:bodyPr lIns="0" tIns="0" rIns="0" bIns="0" rtlCol="0" anchor="t">
            <a:spAutoFit/>
          </a:bodyPr>
          <a:lstStyle/>
          <a:p>
            <a:pPr marL="0" lvl="0" indent="0" algn="l">
              <a:lnSpc>
                <a:spcPts val="5672"/>
              </a:lnSpc>
              <a:spcBef>
                <a:spcPct val="0"/>
              </a:spcBef>
            </a:pPr>
            <a:r>
              <a:rPr lang="en-US" sz="5506">
                <a:solidFill>
                  <a:srgbClr val="000000"/>
                </a:solidFill>
                <a:latin typeface="Protest Riot"/>
                <a:ea typeface="Protest Riot"/>
                <a:cs typeface="Protest Riot"/>
                <a:sym typeface="Protest Riot"/>
              </a:rPr>
              <a:t>Breakfast</a:t>
            </a:r>
          </a:p>
        </p:txBody>
      </p:sp>
      <p:sp>
        <p:nvSpPr>
          <p:cNvPr id="9" name="TextBox 9"/>
          <p:cNvSpPr txBox="1"/>
          <p:nvPr/>
        </p:nvSpPr>
        <p:spPr>
          <a:xfrm>
            <a:off x="2749986" y="2958982"/>
            <a:ext cx="5895263" cy="2519176"/>
          </a:xfrm>
          <a:prstGeom prst="rect">
            <a:avLst/>
          </a:prstGeom>
        </p:spPr>
        <p:txBody>
          <a:bodyPr lIns="0" tIns="0" rIns="0" bIns="0" rtlCol="0" anchor="t">
            <a:spAutoFit/>
          </a:bodyPr>
          <a:lstStyle/>
          <a:p>
            <a:pPr algn="l">
              <a:lnSpc>
                <a:spcPts val="3318"/>
              </a:lnSpc>
            </a:pPr>
            <a:r>
              <a:rPr lang="en-US" sz="2633">
                <a:solidFill>
                  <a:srgbClr val="000000"/>
                </a:solidFill>
                <a:latin typeface="Futura"/>
                <a:ea typeface="Futura"/>
                <a:cs typeface="Futura"/>
                <a:sym typeface="Futura"/>
              </a:rPr>
              <a:t>We will be inviting children into school early for a free breakfast. (Mon - Thurs)</a:t>
            </a:r>
          </a:p>
          <a:p>
            <a:pPr marL="0" lvl="0" indent="0" algn="l">
              <a:lnSpc>
                <a:spcPts val="3318"/>
              </a:lnSpc>
              <a:spcBef>
                <a:spcPct val="0"/>
              </a:spcBef>
            </a:pPr>
            <a:r>
              <a:rPr lang="en-US" sz="2633">
                <a:solidFill>
                  <a:srgbClr val="000000"/>
                </a:solidFill>
                <a:latin typeface="Futura"/>
                <a:ea typeface="Futura"/>
                <a:cs typeface="Futura"/>
                <a:sym typeface="Futura"/>
              </a:rPr>
              <a:t>This will enable them to energise themselves beforehand and also gives them time to ask any last minute questions. </a:t>
            </a:r>
          </a:p>
        </p:txBody>
      </p:sp>
      <p:sp>
        <p:nvSpPr>
          <p:cNvPr id="10" name="TextBox 10"/>
          <p:cNvSpPr txBox="1"/>
          <p:nvPr/>
        </p:nvSpPr>
        <p:spPr>
          <a:xfrm>
            <a:off x="1359389" y="6441475"/>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FF5738"/>
                </a:solidFill>
                <a:latin typeface="Marykate"/>
                <a:ea typeface="Marykate"/>
                <a:cs typeface="Marykate"/>
                <a:sym typeface="Marykate"/>
              </a:rPr>
              <a:t>03</a:t>
            </a:r>
          </a:p>
        </p:txBody>
      </p:sp>
      <p:sp>
        <p:nvSpPr>
          <p:cNvPr id="11" name="TextBox 11"/>
          <p:cNvSpPr txBox="1"/>
          <p:nvPr/>
        </p:nvSpPr>
        <p:spPr>
          <a:xfrm>
            <a:off x="2749986" y="6521631"/>
            <a:ext cx="4924357" cy="747611"/>
          </a:xfrm>
          <a:prstGeom prst="rect">
            <a:avLst/>
          </a:prstGeom>
        </p:spPr>
        <p:txBody>
          <a:bodyPr lIns="0" tIns="0" rIns="0" bIns="0" rtlCol="0" anchor="t">
            <a:spAutoFit/>
          </a:bodyPr>
          <a:lstStyle/>
          <a:p>
            <a:pPr marL="0" lvl="0" indent="0" algn="l">
              <a:lnSpc>
                <a:spcPts val="5675"/>
              </a:lnSpc>
              <a:spcBef>
                <a:spcPct val="0"/>
              </a:spcBef>
            </a:pPr>
            <a:r>
              <a:rPr lang="en-US" sz="5510">
                <a:solidFill>
                  <a:srgbClr val="000000"/>
                </a:solidFill>
                <a:latin typeface="Protest Riot"/>
                <a:ea typeface="Protest Riot"/>
                <a:cs typeface="Protest Riot"/>
                <a:sym typeface="Protest Riot"/>
              </a:rPr>
              <a:t>Afternoons</a:t>
            </a:r>
          </a:p>
        </p:txBody>
      </p:sp>
      <p:sp>
        <p:nvSpPr>
          <p:cNvPr id="12" name="TextBox 12"/>
          <p:cNvSpPr txBox="1"/>
          <p:nvPr/>
        </p:nvSpPr>
        <p:spPr>
          <a:xfrm>
            <a:off x="2749986" y="7260969"/>
            <a:ext cx="4924357" cy="1646028"/>
          </a:xfrm>
          <a:prstGeom prst="rect">
            <a:avLst/>
          </a:prstGeom>
        </p:spPr>
        <p:txBody>
          <a:bodyPr lIns="0" tIns="0" rIns="0" bIns="0" rtlCol="0" anchor="t">
            <a:spAutoFit/>
          </a:bodyPr>
          <a:lstStyle/>
          <a:p>
            <a:pPr marL="0" lvl="0" indent="0" algn="l">
              <a:lnSpc>
                <a:spcPts val="3313"/>
              </a:lnSpc>
              <a:spcBef>
                <a:spcPct val="0"/>
              </a:spcBef>
            </a:pPr>
            <a:r>
              <a:rPr lang="en-US" sz="2630" dirty="0">
                <a:solidFill>
                  <a:srgbClr val="000000"/>
                </a:solidFill>
                <a:latin typeface="Futura"/>
                <a:ea typeface="Futura"/>
                <a:cs typeface="Futura"/>
                <a:sym typeface="Futura"/>
              </a:rPr>
              <a:t>Afternoons will be used for both continuing to prepare for the next day and taking part in some outdoor activities and PE.</a:t>
            </a:r>
          </a:p>
        </p:txBody>
      </p:sp>
      <p:sp>
        <p:nvSpPr>
          <p:cNvPr id="13" name="TextBox 13"/>
          <p:cNvSpPr txBox="1"/>
          <p:nvPr/>
        </p:nvSpPr>
        <p:spPr>
          <a:xfrm>
            <a:off x="8765908" y="2163581"/>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BEE1BB"/>
                </a:solidFill>
                <a:latin typeface="Marykate"/>
                <a:ea typeface="Marykate"/>
                <a:cs typeface="Marykate"/>
                <a:sym typeface="Marykate"/>
              </a:rPr>
              <a:t>02</a:t>
            </a:r>
          </a:p>
        </p:txBody>
      </p:sp>
      <p:sp>
        <p:nvSpPr>
          <p:cNvPr id="14" name="TextBox 14"/>
          <p:cNvSpPr txBox="1"/>
          <p:nvPr/>
        </p:nvSpPr>
        <p:spPr>
          <a:xfrm>
            <a:off x="10349479" y="2279191"/>
            <a:ext cx="4924357" cy="747611"/>
          </a:xfrm>
          <a:prstGeom prst="rect">
            <a:avLst/>
          </a:prstGeom>
        </p:spPr>
        <p:txBody>
          <a:bodyPr lIns="0" tIns="0" rIns="0" bIns="0" rtlCol="0" anchor="t">
            <a:spAutoFit/>
          </a:bodyPr>
          <a:lstStyle/>
          <a:p>
            <a:pPr marL="0" lvl="0" indent="0" algn="l">
              <a:lnSpc>
                <a:spcPts val="5675"/>
              </a:lnSpc>
              <a:spcBef>
                <a:spcPct val="0"/>
              </a:spcBef>
            </a:pPr>
            <a:r>
              <a:rPr lang="en-US" sz="5510">
                <a:solidFill>
                  <a:srgbClr val="000000"/>
                </a:solidFill>
                <a:latin typeface="Protest Riot"/>
                <a:ea typeface="Protest Riot"/>
                <a:cs typeface="Protest Riot"/>
                <a:sym typeface="Protest Riot"/>
              </a:rPr>
              <a:t>Mornings</a:t>
            </a:r>
          </a:p>
        </p:txBody>
      </p:sp>
      <p:sp>
        <p:nvSpPr>
          <p:cNvPr id="15" name="TextBox 15"/>
          <p:cNvSpPr txBox="1"/>
          <p:nvPr/>
        </p:nvSpPr>
        <p:spPr>
          <a:xfrm>
            <a:off x="10349479" y="2958982"/>
            <a:ext cx="5948343" cy="2915606"/>
          </a:xfrm>
          <a:prstGeom prst="rect">
            <a:avLst/>
          </a:prstGeom>
        </p:spPr>
        <p:txBody>
          <a:bodyPr lIns="0" tIns="0" rIns="0" bIns="0" rtlCol="0" anchor="t">
            <a:spAutoFit/>
          </a:bodyPr>
          <a:lstStyle/>
          <a:p>
            <a:pPr algn="l">
              <a:lnSpc>
                <a:spcPts val="3313"/>
              </a:lnSpc>
            </a:pPr>
            <a:r>
              <a:rPr lang="en-US" sz="2630" dirty="0">
                <a:solidFill>
                  <a:srgbClr val="000000"/>
                </a:solidFill>
                <a:latin typeface="Futura"/>
                <a:ea typeface="Futura"/>
                <a:cs typeface="Futura"/>
                <a:sym typeface="Futura"/>
              </a:rPr>
              <a:t>The tests will take place in the mornings, before break. </a:t>
            </a:r>
          </a:p>
          <a:p>
            <a:pPr algn="l">
              <a:lnSpc>
                <a:spcPts val="3313"/>
              </a:lnSpc>
            </a:pPr>
            <a:r>
              <a:rPr lang="en-US" sz="2630" dirty="0">
                <a:solidFill>
                  <a:srgbClr val="000000"/>
                </a:solidFill>
                <a:latin typeface="Futura"/>
                <a:ea typeface="Futura"/>
                <a:cs typeface="Futura"/>
                <a:sym typeface="Futura"/>
              </a:rPr>
              <a:t>Most children will be a classroom with their class teacher. </a:t>
            </a:r>
          </a:p>
          <a:p>
            <a:pPr marL="0" lvl="0" indent="0" algn="l">
              <a:lnSpc>
                <a:spcPts val="3313"/>
              </a:lnSpc>
              <a:spcBef>
                <a:spcPct val="0"/>
              </a:spcBef>
            </a:pPr>
            <a:r>
              <a:rPr lang="en-US" sz="2630" dirty="0">
                <a:solidFill>
                  <a:srgbClr val="000000"/>
                </a:solidFill>
                <a:latin typeface="Futura"/>
                <a:ea typeface="Futura"/>
                <a:cs typeface="Futura"/>
                <a:sym typeface="Futura"/>
              </a:rPr>
              <a:t>After the test has finished, they will have a break and a less formal rest of the morning.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295072" y="6172200"/>
            <a:ext cx="4995205" cy="4114800"/>
          </a:xfrm>
          <a:custGeom>
            <a:avLst/>
            <a:gdLst/>
            <a:ahLst/>
            <a:cxnLst/>
            <a:rect l="l" t="t" r="r" b="b"/>
            <a:pathLst>
              <a:path w="4995205" h="4114800">
                <a:moveTo>
                  <a:pt x="0" y="0"/>
                </a:moveTo>
                <a:lnTo>
                  <a:pt x="4995204" y="0"/>
                </a:lnTo>
                <a:lnTo>
                  <a:pt x="499520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5061296" y="-2982424"/>
            <a:ext cx="6484916" cy="6772758"/>
          </a:xfrm>
          <a:custGeom>
            <a:avLst/>
            <a:gdLst/>
            <a:ahLst/>
            <a:cxnLst/>
            <a:rect l="l" t="t" r="r" b="b"/>
            <a:pathLst>
              <a:path w="6484916" h="6772758">
                <a:moveTo>
                  <a:pt x="0" y="0"/>
                </a:moveTo>
                <a:lnTo>
                  <a:pt x="6484915" y="0"/>
                </a:lnTo>
                <a:lnTo>
                  <a:pt x="6484915" y="6772758"/>
                </a:lnTo>
                <a:lnTo>
                  <a:pt x="0" y="677275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2413962" y="289938"/>
            <a:ext cx="13460077" cy="1698626"/>
          </a:xfrm>
          <a:prstGeom prst="rect">
            <a:avLst/>
          </a:prstGeom>
        </p:spPr>
        <p:txBody>
          <a:bodyPr lIns="0" tIns="0" rIns="0" bIns="0" rtlCol="0" anchor="t">
            <a:spAutoFit/>
          </a:bodyPr>
          <a:lstStyle/>
          <a:p>
            <a:pPr marL="0" lvl="0" indent="0" algn="ctr">
              <a:lnSpc>
                <a:spcPts val="12875"/>
              </a:lnSpc>
              <a:spcBef>
                <a:spcPct val="0"/>
              </a:spcBef>
            </a:pPr>
            <a:r>
              <a:rPr lang="en-US" sz="12500" dirty="0">
                <a:solidFill>
                  <a:srgbClr val="000000"/>
                </a:solidFill>
                <a:latin typeface="Marykate"/>
                <a:ea typeface="Marykate"/>
                <a:cs typeface="Marykate"/>
                <a:sym typeface="Marykate"/>
              </a:rPr>
              <a:t>WHAT WE ARE DOING:</a:t>
            </a:r>
          </a:p>
        </p:txBody>
      </p:sp>
      <p:sp>
        <p:nvSpPr>
          <p:cNvPr id="6" name="TextBox 6"/>
          <p:cNvSpPr txBox="1"/>
          <p:nvPr/>
        </p:nvSpPr>
        <p:spPr>
          <a:xfrm>
            <a:off x="2202530" y="2607688"/>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96B0DD"/>
                </a:solidFill>
                <a:latin typeface="Marykate"/>
                <a:ea typeface="Marykate"/>
                <a:cs typeface="Marykate"/>
                <a:sym typeface="Marykate"/>
              </a:rPr>
              <a:t>01</a:t>
            </a:r>
          </a:p>
        </p:txBody>
      </p:sp>
      <p:sp>
        <p:nvSpPr>
          <p:cNvPr id="7" name="TextBox 7"/>
          <p:cNvSpPr txBox="1"/>
          <p:nvPr/>
        </p:nvSpPr>
        <p:spPr>
          <a:xfrm>
            <a:off x="3857305" y="2833177"/>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Mock SATs</a:t>
            </a:r>
          </a:p>
        </p:txBody>
      </p:sp>
      <p:sp>
        <p:nvSpPr>
          <p:cNvPr id="8" name="TextBox 8"/>
          <p:cNvSpPr txBox="1"/>
          <p:nvPr/>
        </p:nvSpPr>
        <p:spPr>
          <a:xfrm>
            <a:off x="3857305" y="3741039"/>
            <a:ext cx="4924357" cy="1754968"/>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Allows children to </a:t>
            </a:r>
            <a:r>
              <a:rPr lang="en-US" sz="2199" dirty="0" err="1">
                <a:solidFill>
                  <a:srgbClr val="000000"/>
                </a:solidFill>
                <a:latin typeface="Futura"/>
                <a:ea typeface="Futura"/>
                <a:cs typeface="Futura"/>
                <a:sym typeface="Futura"/>
              </a:rPr>
              <a:t>practise</a:t>
            </a:r>
            <a:r>
              <a:rPr lang="en-US" sz="2199" dirty="0">
                <a:solidFill>
                  <a:srgbClr val="000000"/>
                </a:solidFill>
                <a:latin typeface="Futura"/>
                <a:ea typeface="Futura"/>
                <a:cs typeface="Futura"/>
                <a:sym typeface="Futura"/>
              </a:rPr>
              <a:t> taking the tests, under test conditions, so they are second nature in May. </a:t>
            </a:r>
          </a:p>
          <a:p>
            <a:pPr marL="0" lvl="0" indent="0" algn="l">
              <a:lnSpc>
                <a:spcPts val="2771"/>
              </a:lnSpc>
              <a:spcBef>
                <a:spcPct val="0"/>
              </a:spcBef>
            </a:pPr>
            <a:r>
              <a:rPr lang="en-US" sz="2199" dirty="0">
                <a:solidFill>
                  <a:srgbClr val="000000"/>
                </a:solidFill>
                <a:latin typeface="Futura"/>
                <a:ea typeface="Futura"/>
                <a:cs typeface="Futura"/>
                <a:sym typeface="Futura"/>
              </a:rPr>
              <a:t>Allows teachers to see what our children need us to go back over.</a:t>
            </a:r>
          </a:p>
        </p:txBody>
      </p:sp>
      <p:sp>
        <p:nvSpPr>
          <p:cNvPr id="9" name="TextBox 9"/>
          <p:cNvSpPr txBox="1"/>
          <p:nvPr/>
        </p:nvSpPr>
        <p:spPr>
          <a:xfrm>
            <a:off x="2202530" y="5896012"/>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FF5738"/>
                </a:solidFill>
                <a:latin typeface="Marykate"/>
                <a:ea typeface="Marykate"/>
                <a:cs typeface="Marykate"/>
                <a:sym typeface="Marykate"/>
              </a:rPr>
              <a:t>03</a:t>
            </a:r>
          </a:p>
        </p:txBody>
      </p:sp>
      <p:sp>
        <p:nvSpPr>
          <p:cNvPr id="10" name="TextBox 10"/>
          <p:cNvSpPr txBox="1"/>
          <p:nvPr/>
        </p:nvSpPr>
        <p:spPr>
          <a:xfrm>
            <a:off x="3857305" y="6121500"/>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Maths Sets</a:t>
            </a:r>
          </a:p>
        </p:txBody>
      </p:sp>
      <p:sp>
        <p:nvSpPr>
          <p:cNvPr id="11" name="TextBox 11"/>
          <p:cNvSpPr txBox="1"/>
          <p:nvPr/>
        </p:nvSpPr>
        <p:spPr>
          <a:xfrm>
            <a:off x="3857305" y="6825996"/>
            <a:ext cx="4924357" cy="1411986"/>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We will regularly review our classes to make sure we can offer the best support to all of the children. </a:t>
            </a:r>
          </a:p>
          <a:p>
            <a:pPr marL="0" lvl="0" indent="0" algn="l">
              <a:lnSpc>
                <a:spcPts val="2771"/>
              </a:lnSpc>
              <a:spcBef>
                <a:spcPct val="0"/>
              </a:spcBef>
            </a:pPr>
            <a:endParaRPr lang="en-US" sz="2199" dirty="0">
              <a:solidFill>
                <a:srgbClr val="000000"/>
              </a:solidFill>
              <a:latin typeface="Futura"/>
              <a:ea typeface="Futura"/>
              <a:cs typeface="Futura"/>
              <a:sym typeface="Futura"/>
            </a:endParaRPr>
          </a:p>
        </p:txBody>
      </p:sp>
      <p:sp>
        <p:nvSpPr>
          <p:cNvPr id="12" name="TextBox 12"/>
          <p:cNvSpPr txBox="1"/>
          <p:nvPr/>
        </p:nvSpPr>
        <p:spPr>
          <a:xfrm>
            <a:off x="9537846" y="2607688"/>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BEE1BB"/>
                </a:solidFill>
                <a:latin typeface="Marykate"/>
                <a:ea typeface="Marykate"/>
                <a:cs typeface="Marykate"/>
                <a:sym typeface="Marykate"/>
              </a:rPr>
              <a:t>02</a:t>
            </a:r>
          </a:p>
        </p:txBody>
      </p:sp>
      <p:sp>
        <p:nvSpPr>
          <p:cNvPr id="13" name="TextBox 13"/>
          <p:cNvSpPr txBox="1"/>
          <p:nvPr/>
        </p:nvSpPr>
        <p:spPr>
          <a:xfrm>
            <a:off x="11192620" y="2833177"/>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Homework</a:t>
            </a:r>
          </a:p>
        </p:txBody>
      </p:sp>
      <p:sp>
        <p:nvSpPr>
          <p:cNvPr id="14" name="TextBox 14"/>
          <p:cNvSpPr txBox="1"/>
          <p:nvPr/>
        </p:nvSpPr>
        <p:spPr>
          <a:xfrm>
            <a:off x="11192620" y="3741039"/>
            <a:ext cx="4924357" cy="1754968"/>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Weekly homework is being handed out to give opportunities to </a:t>
            </a:r>
            <a:r>
              <a:rPr lang="en-US" sz="2199" dirty="0" err="1">
                <a:solidFill>
                  <a:srgbClr val="000000"/>
                </a:solidFill>
                <a:latin typeface="Futura"/>
                <a:ea typeface="Futura"/>
                <a:cs typeface="Futura"/>
                <a:sym typeface="Futura"/>
              </a:rPr>
              <a:t>practise</a:t>
            </a:r>
            <a:r>
              <a:rPr lang="en-US" sz="2199" dirty="0">
                <a:solidFill>
                  <a:srgbClr val="000000"/>
                </a:solidFill>
                <a:latin typeface="Futura"/>
                <a:ea typeface="Futura"/>
                <a:cs typeface="Futura"/>
                <a:sym typeface="Futura"/>
              </a:rPr>
              <a:t>. </a:t>
            </a:r>
          </a:p>
          <a:p>
            <a:pPr algn="l">
              <a:lnSpc>
                <a:spcPts val="2771"/>
              </a:lnSpc>
            </a:pPr>
            <a:r>
              <a:rPr lang="en-US" sz="2199" dirty="0">
                <a:solidFill>
                  <a:srgbClr val="000000"/>
                </a:solidFill>
                <a:latin typeface="Futura"/>
                <a:ea typeface="Futura"/>
                <a:cs typeface="Futura"/>
                <a:sym typeface="Futura"/>
              </a:rPr>
              <a:t>Homework is being marked every week to allow us to feedback and further support the children. </a:t>
            </a:r>
          </a:p>
        </p:txBody>
      </p:sp>
      <p:sp>
        <p:nvSpPr>
          <p:cNvPr id="15" name="TextBox 15"/>
          <p:cNvSpPr txBox="1"/>
          <p:nvPr/>
        </p:nvSpPr>
        <p:spPr>
          <a:xfrm>
            <a:off x="9537846" y="5868262"/>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F8C546"/>
                </a:solidFill>
                <a:latin typeface="Marykate"/>
                <a:ea typeface="Marykate"/>
                <a:cs typeface="Marykate"/>
                <a:sym typeface="Marykate"/>
              </a:rPr>
              <a:t>04</a:t>
            </a:r>
          </a:p>
        </p:txBody>
      </p:sp>
      <p:sp>
        <p:nvSpPr>
          <p:cNvPr id="16" name="TextBox 16"/>
          <p:cNvSpPr txBox="1"/>
          <p:nvPr/>
        </p:nvSpPr>
        <p:spPr>
          <a:xfrm>
            <a:off x="11192620" y="6093751"/>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Revision sessions</a:t>
            </a:r>
          </a:p>
        </p:txBody>
      </p:sp>
      <p:sp>
        <p:nvSpPr>
          <p:cNvPr id="17" name="TextBox 17"/>
          <p:cNvSpPr txBox="1"/>
          <p:nvPr/>
        </p:nvSpPr>
        <p:spPr>
          <a:xfrm>
            <a:off x="11192620" y="6817614"/>
            <a:ext cx="4924357" cy="1411986"/>
          </a:xfrm>
          <a:prstGeom prst="rect">
            <a:avLst/>
          </a:prstGeom>
        </p:spPr>
        <p:txBody>
          <a:bodyPr lIns="0" tIns="0" rIns="0" bIns="0" rtlCol="0" anchor="t">
            <a:spAutoFit/>
          </a:bodyPr>
          <a:lstStyle/>
          <a:p>
            <a:pPr marL="0" lvl="0" indent="0" algn="l">
              <a:lnSpc>
                <a:spcPts val="2771"/>
              </a:lnSpc>
              <a:spcBef>
                <a:spcPct val="0"/>
              </a:spcBef>
            </a:pPr>
            <a:r>
              <a:rPr lang="en-US" sz="2199" dirty="0">
                <a:solidFill>
                  <a:srgbClr val="000000"/>
                </a:solidFill>
                <a:latin typeface="Futura"/>
                <a:ea typeface="Futura"/>
                <a:cs typeface="Futura"/>
                <a:sym typeface="Futura"/>
              </a:rPr>
              <a:t>As we get closer to the SATs, we will be inviting children to revision sessions after school as well as using some time in school to go over previous learning.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295072" y="6172200"/>
            <a:ext cx="4995205" cy="4114800"/>
          </a:xfrm>
          <a:custGeom>
            <a:avLst/>
            <a:gdLst/>
            <a:ahLst/>
            <a:cxnLst/>
            <a:rect l="l" t="t" r="r" b="b"/>
            <a:pathLst>
              <a:path w="4995205" h="4114800">
                <a:moveTo>
                  <a:pt x="0" y="0"/>
                </a:moveTo>
                <a:lnTo>
                  <a:pt x="4995204" y="0"/>
                </a:lnTo>
                <a:lnTo>
                  <a:pt x="499520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5061296" y="-2982424"/>
            <a:ext cx="6484916" cy="6772758"/>
          </a:xfrm>
          <a:custGeom>
            <a:avLst/>
            <a:gdLst/>
            <a:ahLst/>
            <a:cxnLst/>
            <a:rect l="l" t="t" r="r" b="b"/>
            <a:pathLst>
              <a:path w="6484916" h="6772758">
                <a:moveTo>
                  <a:pt x="0" y="0"/>
                </a:moveTo>
                <a:lnTo>
                  <a:pt x="6484915" y="0"/>
                </a:lnTo>
                <a:lnTo>
                  <a:pt x="6484915" y="6772758"/>
                </a:lnTo>
                <a:lnTo>
                  <a:pt x="0" y="677275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2413962" y="330387"/>
            <a:ext cx="13460077" cy="1698626"/>
          </a:xfrm>
          <a:prstGeom prst="rect">
            <a:avLst/>
          </a:prstGeom>
        </p:spPr>
        <p:txBody>
          <a:bodyPr lIns="0" tIns="0" rIns="0" bIns="0" rtlCol="0" anchor="t">
            <a:spAutoFit/>
          </a:bodyPr>
          <a:lstStyle/>
          <a:p>
            <a:pPr marL="0" lvl="0" indent="0" algn="ctr">
              <a:lnSpc>
                <a:spcPts val="12875"/>
              </a:lnSpc>
              <a:spcBef>
                <a:spcPct val="0"/>
              </a:spcBef>
            </a:pPr>
            <a:r>
              <a:rPr lang="en-US" sz="12500" dirty="0">
                <a:solidFill>
                  <a:srgbClr val="000000"/>
                </a:solidFill>
                <a:latin typeface="Marykate"/>
                <a:ea typeface="Marykate"/>
                <a:cs typeface="Marykate"/>
                <a:sym typeface="Marykate"/>
              </a:rPr>
              <a:t>WHAT YOU CAN DO:</a:t>
            </a:r>
          </a:p>
        </p:txBody>
      </p:sp>
      <p:sp>
        <p:nvSpPr>
          <p:cNvPr id="6" name="TextBox 6"/>
          <p:cNvSpPr txBox="1"/>
          <p:nvPr/>
        </p:nvSpPr>
        <p:spPr>
          <a:xfrm>
            <a:off x="2517603" y="2124263"/>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96B0DD"/>
                </a:solidFill>
                <a:latin typeface="Marykate"/>
                <a:ea typeface="Marykate"/>
                <a:cs typeface="Marykate"/>
                <a:sym typeface="Marykate"/>
              </a:rPr>
              <a:t>01</a:t>
            </a:r>
          </a:p>
        </p:txBody>
      </p:sp>
      <p:sp>
        <p:nvSpPr>
          <p:cNvPr id="7" name="TextBox 7"/>
          <p:cNvSpPr txBox="1"/>
          <p:nvPr/>
        </p:nvSpPr>
        <p:spPr>
          <a:xfrm>
            <a:off x="3857305" y="2372675"/>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Homework</a:t>
            </a:r>
          </a:p>
        </p:txBody>
      </p:sp>
      <p:sp>
        <p:nvSpPr>
          <p:cNvPr id="8" name="TextBox 8"/>
          <p:cNvSpPr txBox="1"/>
          <p:nvPr/>
        </p:nvSpPr>
        <p:spPr>
          <a:xfrm>
            <a:off x="3857305" y="3049521"/>
            <a:ext cx="4924357" cy="1754968"/>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Ensure your child is completing their homework, including reading, each week. </a:t>
            </a:r>
          </a:p>
          <a:p>
            <a:pPr marL="0" lvl="0" indent="0" algn="l">
              <a:lnSpc>
                <a:spcPts val="2771"/>
              </a:lnSpc>
              <a:spcBef>
                <a:spcPct val="0"/>
              </a:spcBef>
            </a:pPr>
            <a:r>
              <a:rPr lang="en-US" sz="2199" dirty="0">
                <a:solidFill>
                  <a:srgbClr val="000000"/>
                </a:solidFill>
                <a:latin typeface="Futura"/>
                <a:ea typeface="Futura"/>
                <a:cs typeface="Futura"/>
                <a:sym typeface="Futura"/>
              </a:rPr>
              <a:t>This is also excellent practice for secondary school. </a:t>
            </a:r>
          </a:p>
        </p:txBody>
      </p:sp>
      <p:sp>
        <p:nvSpPr>
          <p:cNvPr id="9" name="TextBox 9"/>
          <p:cNvSpPr txBox="1"/>
          <p:nvPr/>
        </p:nvSpPr>
        <p:spPr>
          <a:xfrm>
            <a:off x="2413962" y="5384837"/>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FF5738"/>
                </a:solidFill>
                <a:latin typeface="Marykate"/>
                <a:ea typeface="Marykate"/>
                <a:cs typeface="Marykate"/>
                <a:sym typeface="Marykate"/>
              </a:rPr>
              <a:t>03</a:t>
            </a:r>
          </a:p>
        </p:txBody>
      </p:sp>
      <p:sp>
        <p:nvSpPr>
          <p:cNvPr id="10" name="TextBox 10"/>
          <p:cNvSpPr txBox="1"/>
          <p:nvPr/>
        </p:nvSpPr>
        <p:spPr>
          <a:xfrm>
            <a:off x="3762783" y="5660998"/>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Contact the school</a:t>
            </a:r>
          </a:p>
        </p:txBody>
      </p:sp>
      <p:sp>
        <p:nvSpPr>
          <p:cNvPr id="11" name="TextBox 11"/>
          <p:cNvSpPr txBox="1"/>
          <p:nvPr/>
        </p:nvSpPr>
        <p:spPr>
          <a:xfrm>
            <a:off x="3857305" y="6227037"/>
            <a:ext cx="4924357" cy="2097786"/>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Let us know if you or your child have any questions or concerns. </a:t>
            </a:r>
          </a:p>
          <a:p>
            <a:pPr algn="l">
              <a:lnSpc>
                <a:spcPts val="2771"/>
              </a:lnSpc>
            </a:pPr>
            <a:r>
              <a:rPr lang="en-US" sz="2199" dirty="0">
                <a:solidFill>
                  <a:srgbClr val="000000"/>
                </a:solidFill>
                <a:latin typeface="Futura"/>
                <a:ea typeface="Futura"/>
                <a:cs typeface="Futura"/>
                <a:sym typeface="Futura"/>
              </a:rPr>
              <a:t>We are here to help.</a:t>
            </a:r>
          </a:p>
          <a:p>
            <a:pPr algn="l">
              <a:lnSpc>
                <a:spcPts val="2771"/>
              </a:lnSpc>
            </a:pPr>
            <a:r>
              <a:rPr lang="en-US" sz="2199" dirty="0">
                <a:solidFill>
                  <a:srgbClr val="000000"/>
                </a:solidFill>
                <a:latin typeface="Futura"/>
                <a:ea typeface="Futura"/>
                <a:cs typeface="Futura"/>
                <a:sym typeface="Futura"/>
              </a:rPr>
              <a:t>Contact the office and one of us will be in touch. </a:t>
            </a:r>
          </a:p>
          <a:p>
            <a:pPr marL="0" lvl="0" indent="0" algn="l">
              <a:lnSpc>
                <a:spcPts val="2771"/>
              </a:lnSpc>
              <a:spcBef>
                <a:spcPct val="0"/>
              </a:spcBef>
            </a:pPr>
            <a:endParaRPr lang="en-US" sz="2199" dirty="0">
              <a:solidFill>
                <a:srgbClr val="000000"/>
              </a:solidFill>
              <a:latin typeface="Futura"/>
              <a:ea typeface="Futura"/>
              <a:cs typeface="Futura"/>
              <a:sym typeface="Futura"/>
            </a:endParaRPr>
          </a:p>
        </p:txBody>
      </p:sp>
      <p:sp>
        <p:nvSpPr>
          <p:cNvPr id="12" name="TextBox 12"/>
          <p:cNvSpPr txBox="1"/>
          <p:nvPr/>
        </p:nvSpPr>
        <p:spPr>
          <a:xfrm>
            <a:off x="8891947" y="2124263"/>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BEE1BB"/>
                </a:solidFill>
                <a:latin typeface="Marykate"/>
                <a:ea typeface="Marykate"/>
                <a:cs typeface="Marykate"/>
                <a:sym typeface="Marykate"/>
              </a:rPr>
              <a:t>02</a:t>
            </a:r>
          </a:p>
        </p:txBody>
      </p:sp>
      <p:sp>
        <p:nvSpPr>
          <p:cNvPr id="13" name="TextBox 13"/>
          <p:cNvSpPr txBox="1"/>
          <p:nvPr/>
        </p:nvSpPr>
        <p:spPr>
          <a:xfrm>
            <a:off x="10365233" y="2372675"/>
            <a:ext cx="4924357"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Attendance</a:t>
            </a:r>
          </a:p>
        </p:txBody>
      </p:sp>
      <p:sp>
        <p:nvSpPr>
          <p:cNvPr id="14" name="TextBox 14"/>
          <p:cNvSpPr txBox="1"/>
          <p:nvPr/>
        </p:nvSpPr>
        <p:spPr>
          <a:xfrm>
            <a:off x="10365233" y="3055766"/>
            <a:ext cx="4924357" cy="1395895"/>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Ensure your child is at school every day that they possibly can be. </a:t>
            </a:r>
          </a:p>
          <a:p>
            <a:pPr marL="0" lvl="0" indent="0" algn="l">
              <a:lnSpc>
                <a:spcPts val="2771"/>
              </a:lnSpc>
              <a:spcBef>
                <a:spcPct val="0"/>
              </a:spcBef>
            </a:pPr>
            <a:r>
              <a:rPr lang="en-US" sz="2199" dirty="0">
                <a:solidFill>
                  <a:srgbClr val="000000"/>
                </a:solidFill>
                <a:latin typeface="Futura"/>
                <a:ea typeface="Futura"/>
                <a:cs typeface="Futura"/>
                <a:sym typeface="Futura"/>
              </a:rPr>
              <a:t>We cannot teach them or support them if they are not in school.</a:t>
            </a:r>
          </a:p>
        </p:txBody>
      </p:sp>
      <p:sp>
        <p:nvSpPr>
          <p:cNvPr id="15" name="TextBox 15"/>
          <p:cNvSpPr txBox="1"/>
          <p:nvPr/>
        </p:nvSpPr>
        <p:spPr>
          <a:xfrm>
            <a:off x="9002222" y="5384837"/>
            <a:ext cx="1654775" cy="871601"/>
          </a:xfrm>
          <a:prstGeom prst="rect">
            <a:avLst/>
          </a:prstGeom>
        </p:spPr>
        <p:txBody>
          <a:bodyPr lIns="0" tIns="0" rIns="0" bIns="0" rtlCol="0" anchor="t">
            <a:spAutoFit/>
          </a:bodyPr>
          <a:lstStyle/>
          <a:p>
            <a:pPr marL="0" lvl="0" indent="0" algn="ctr">
              <a:lnSpc>
                <a:spcPts val="6591"/>
              </a:lnSpc>
              <a:spcBef>
                <a:spcPct val="0"/>
              </a:spcBef>
            </a:pPr>
            <a:r>
              <a:rPr lang="en-US" sz="6399" u="none" strike="noStrike">
                <a:solidFill>
                  <a:srgbClr val="F8C546"/>
                </a:solidFill>
                <a:latin typeface="Marykate"/>
                <a:ea typeface="Marykate"/>
                <a:cs typeface="Marykate"/>
                <a:sym typeface="Marykate"/>
              </a:rPr>
              <a:t>04</a:t>
            </a:r>
          </a:p>
        </p:txBody>
      </p:sp>
      <p:sp>
        <p:nvSpPr>
          <p:cNvPr id="16" name="TextBox 16"/>
          <p:cNvSpPr txBox="1"/>
          <p:nvPr/>
        </p:nvSpPr>
        <p:spPr>
          <a:xfrm>
            <a:off x="10365233" y="5549011"/>
            <a:ext cx="6263416" cy="623189"/>
          </a:xfrm>
          <a:prstGeom prst="rect">
            <a:avLst/>
          </a:prstGeom>
        </p:spPr>
        <p:txBody>
          <a:bodyPr lIns="0" tIns="0" rIns="0" bIns="0" rtlCol="0" anchor="t">
            <a:spAutoFit/>
          </a:bodyPr>
          <a:lstStyle/>
          <a:p>
            <a:pPr marL="0" lvl="0" indent="0" algn="l">
              <a:lnSpc>
                <a:spcPts val="4737"/>
              </a:lnSpc>
              <a:spcBef>
                <a:spcPct val="0"/>
              </a:spcBef>
            </a:pPr>
            <a:r>
              <a:rPr lang="en-US" sz="4599">
                <a:solidFill>
                  <a:srgbClr val="000000"/>
                </a:solidFill>
                <a:latin typeface="Protest Riot"/>
                <a:ea typeface="Protest Riot"/>
                <a:cs typeface="Protest Riot"/>
                <a:sym typeface="Protest Riot"/>
              </a:rPr>
              <a:t>Seriously </a:t>
            </a:r>
            <a:r>
              <a:rPr lang="en-US" sz="4599" u="sng">
                <a:solidFill>
                  <a:srgbClr val="000000"/>
                </a:solidFill>
                <a:latin typeface="Protest Riot"/>
                <a:ea typeface="Protest Riot"/>
                <a:cs typeface="Protest Riot"/>
                <a:sym typeface="Protest Riot"/>
              </a:rPr>
              <a:t>Awesome</a:t>
            </a:r>
            <a:r>
              <a:rPr lang="en-US" sz="4599">
                <a:solidFill>
                  <a:srgbClr val="000000"/>
                </a:solidFill>
                <a:latin typeface="Protest Riot"/>
                <a:ea typeface="Protest Riot"/>
                <a:cs typeface="Protest Riot"/>
                <a:sym typeface="Protest Riot"/>
              </a:rPr>
              <a:t> Tests</a:t>
            </a:r>
          </a:p>
        </p:txBody>
      </p:sp>
      <p:sp>
        <p:nvSpPr>
          <p:cNvPr id="17" name="TextBox 17"/>
          <p:cNvSpPr txBox="1"/>
          <p:nvPr/>
        </p:nvSpPr>
        <p:spPr>
          <a:xfrm>
            <a:off x="10365233" y="6313588"/>
            <a:ext cx="6436706" cy="1395895"/>
          </a:xfrm>
          <a:prstGeom prst="rect">
            <a:avLst/>
          </a:prstGeom>
        </p:spPr>
        <p:txBody>
          <a:bodyPr lIns="0" tIns="0" rIns="0" bIns="0" rtlCol="0" anchor="t">
            <a:spAutoFit/>
          </a:bodyPr>
          <a:lstStyle/>
          <a:p>
            <a:pPr algn="l">
              <a:lnSpc>
                <a:spcPts val="2771"/>
              </a:lnSpc>
            </a:pPr>
            <a:r>
              <a:rPr lang="en-US" sz="2199" dirty="0">
                <a:solidFill>
                  <a:srgbClr val="000000"/>
                </a:solidFill>
                <a:latin typeface="Futura"/>
                <a:ea typeface="Futura"/>
                <a:cs typeface="Futura"/>
                <a:sym typeface="Futura"/>
              </a:rPr>
              <a:t>Remind your child that all we can ask for is their best and that we will all be proud of that.</a:t>
            </a:r>
          </a:p>
          <a:p>
            <a:pPr algn="l">
              <a:lnSpc>
                <a:spcPts val="2771"/>
              </a:lnSpc>
            </a:pPr>
            <a:r>
              <a:rPr lang="en-US" sz="2199" dirty="0">
                <a:solidFill>
                  <a:srgbClr val="000000"/>
                </a:solidFill>
                <a:latin typeface="Futura"/>
                <a:ea typeface="Futura"/>
                <a:cs typeface="Futura"/>
                <a:sym typeface="Futura"/>
              </a:rPr>
              <a:t>We will be doing everything we can to make sure they are ready.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295072" y="6172200"/>
            <a:ext cx="4995205" cy="4114800"/>
          </a:xfrm>
          <a:custGeom>
            <a:avLst/>
            <a:gdLst/>
            <a:ahLst/>
            <a:cxnLst/>
            <a:rect l="l" t="t" r="r" b="b"/>
            <a:pathLst>
              <a:path w="4995205" h="4114800">
                <a:moveTo>
                  <a:pt x="0" y="0"/>
                </a:moveTo>
                <a:lnTo>
                  <a:pt x="4995204" y="0"/>
                </a:lnTo>
                <a:lnTo>
                  <a:pt x="4995204"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5061296" y="-2982424"/>
            <a:ext cx="6484916" cy="6772758"/>
          </a:xfrm>
          <a:custGeom>
            <a:avLst/>
            <a:gdLst/>
            <a:ahLst/>
            <a:cxnLst/>
            <a:rect l="l" t="t" r="r" b="b"/>
            <a:pathLst>
              <a:path w="6484916" h="6772758">
                <a:moveTo>
                  <a:pt x="0" y="0"/>
                </a:moveTo>
                <a:lnTo>
                  <a:pt x="6484915" y="0"/>
                </a:lnTo>
                <a:lnTo>
                  <a:pt x="6484915" y="6772758"/>
                </a:lnTo>
                <a:lnTo>
                  <a:pt x="0" y="677275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2146560" y="330387"/>
            <a:ext cx="13460077" cy="1698626"/>
          </a:xfrm>
          <a:prstGeom prst="rect">
            <a:avLst/>
          </a:prstGeom>
        </p:spPr>
        <p:txBody>
          <a:bodyPr lIns="0" tIns="0" rIns="0" bIns="0" rtlCol="0" anchor="t">
            <a:spAutoFit/>
          </a:bodyPr>
          <a:lstStyle/>
          <a:p>
            <a:pPr marL="0" lvl="0" indent="0" algn="ctr">
              <a:lnSpc>
                <a:spcPts val="12875"/>
              </a:lnSpc>
              <a:spcBef>
                <a:spcPct val="0"/>
              </a:spcBef>
            </a:pPr>
            <a:r>
              <a:rPr lang="en-US" sz="12500">
                <a:solidFill>
                  <a:srgbClr val="000000"/>
                </a:solidFill>
                <a:latin typeface="Marykate"/>
                <a:ea typeface="Marykate"/>
                <a:cs typeface="Marykate"/>
                <a:sym typeface="Marykate"/>
              </a:rPr>
              <a:t>RESULTS</a:t>
            </a:r>
          </a:p>
        </p:txBody>
      </p:sp>
      <p:sp>
        <p:nvSpPr>
          <p:cNvPr id="6" name="TextBox 7">
            <a:extLst>
              <a:ext uri="{FF2B5EF4-FFF2-40B4-BE49-F238E27FC236}">
                <a16:creationId xmlns:a16="http://schemas.microsoft.com/office/drawing/2014/main" id="{44506737-CBFD-DEEA-541F-86D03B3DC385}"/>
              </a:ext>
            </a:extLst>
          </p:cNvPr>
          <p:cNvSpPr txBox="1"/>
          <p:nvPr/>
        </p:nvSpPr>
        <p:spPr>
          <a:xfrm>
            <a:off x="700258" y="2566467"/>
            <a:ext cx="16887485" cy="2115964"/>
          </a:xfrm>
          <a:prstGeom prst="rect">
            <a:avLst/>
          </a:prstGeom>
        </p:spPr>
        <p:txBody>
          <a:bodyPr lIns="0" tIns="0" rIns="0" bIns="0" rtlCol="0" anchor="t">
            <a:spAutoFit/>
          </a:bodyPr>
          <a:lstStyle/>
          <a:p>
            <a:pPr algn="l">
              <a:lnSpc>
                <a:spcPts val="5525"/>
              </a:lnSpc>
              <a:spcBef>
                <a:spcPct val="0"/>
              </a:spcBef>
            </a:pPr>
            <a:r>
              <a:rPr lang="en-US" sz="5364" dirty="0">
                <a:solidFill>
                  <a:srgbClr val="000000"/>
                </a:solidFill>
                <a:latin typeface="Futura"/>
                <a:ea typeface="Futura"/>
                <a:cs typeface="Futura"/>
                <a:sym typeface="Futura"/>
              </a:rPr>
              <a:t>Results will be shared with you in the children’s end of year reports in July.</a:t>
            </a:r>
          </a:p>
          <a:p>
            <a:pPr algn="l">
              <a:lnSpc>
                <a:spcPts val="5525"/>
              </a:lnSpc>
              <a:spcBef>
                <a:spcPct val="0"/>
              </a:spcBef>
            </a:pPr>
            <a:endParaRPr lang="en-US" sz="5364" dirty="0">
              <a:solidFill>
                <a:srgbClr val="000000"/>
              </a:solidFill>
              <a:latin typeface="Futura"/>
              <a:ea typeface="Futura"/>
              <a:cs typeface="Futura"/>
              <a:sym typeface="Futur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38888" b="-38888"/>
            </a:stretch>
          </a:blipFill>
        </p:spPr>
      </p:sp>
      <p:sp>
        <p:nvSpPr>
          <p:cNvPr id="3" name="Freeform 3"/>
          <p:cNvSpPr/>
          <p:nvPr/>
        </p:nvSpPr>
        <p:spPr>
          <a:xfrm>
            <a:off x="784298" y="3240474"/>
            <a:ext cx="5387134" cy="4877805"/>
          </a:xfrm>
          <a:custGeom>
            <a:avLst/>
            <a:gdLst/>
            <a:ahLst/>
            <a:cxnLst/>
            <a:rect l="l" t="t" r="r" b="b"/>
            <a:pathLst>
              <a:path w="5387134" h="4877805">
                <a:moveTo>
                  <a:pt x="0" y="0"/>
                </a:moveTo>
                <a:lnTo>
                  <a:pt x="5387133" y="0"/>
                </a:lnTo>
                <a:lnTo>
                  <a:pt x="5387133" y="4877805"/>
                </a:lnTo>
                <a:lnTo>
                  <a:pt x="0" y="48778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6450433" y="3240474"/>
            <a:ext cx="5387134" cy="4877805"/>
          </a:xfrm>
          <a:custGeom>
            <a:avLst/>
            <a:gdLst/>
            <a:ahLst/>
            <a:cxnLst/>
            <a:rect l="l" t="t" r="r" b="b"/>
            <a:pathLst>
              <a:path w="5387134" h="4877805">
                <a:moveTo>
                  <a:pt x="0" y="0"/>
                </a:moveTo>
                <a:lnTo>
                  <a:pt x="5387134" y="0"/>
                </a:lnTo>
                <a:lnTo>
                  <a:pt x="5387134" y="4877805"/>
                </a:lnTo>
                <a:lnTo>
                  <a:pt x="0" y="487780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12116569" y="3240474"/>
            <a:ext cx="5719307" cy="5178573"/>
          </a:xfrm>
          <a:custGeom>
            <a:avLst/>
            <a:gdLst/>
            <a:ahLst/>
            <a:cxnLst/>
            <a:rect l="l" t="t" r="r" b="b"/>
            <a:pathLst>
              <a:path w="5719307" h="5178573">
                <a:moveTo>
                  <a:pt x="0" y="0"/>
                </a:moveTo>
                <a:lnTo>
                  <a:pt x="5719307" y="0"/>
                </a:lnTo>
                <a:lnTo>
                  <a:pt x="5719307" y="5178573"/>
                </a:lnTo>
                <a:lnTo>
                  <a:pt x="0" y="51785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766826" y="464329"/>
            <a:ext cx="4089083" cy="4114800"/>
          </a:xfrm>
          <a:custGeom>
            <a:avLst/>
            <a:gdLst/>
            <a:ahLst/>
            <a:cxnLst/>
            <a:rect l="l" t="t" r="r" b="b"/>
            <a:pathLst>
              <a:path w="4089083" h="4114800">
                <a:moveTo>
                  <a:pt x="0" y="0"/>
                </a:moveTo>
                <a:lnTo>
                  <a:pt x="4089083" y="0"/>
                </a:lnTo>
                <a:lnTo>
                  <a:pt x="4089083"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5445443" y="8229600"/>
            <a:ext cx="4454452" cy="4114800"/>
          </a:xfrm>
          <a:custGeom>
            <a:avLst/>
            <a:gdLst/>
            <a:ahLst/>
            <a:cxnLst/>
            <a:rect l="l" t="t" r="r" b="b"/>
            <a:pathLst>
              <a:path w="4454452" h="4114800">
                <a:moveTo>
                  <a:pt x="0" y="0"/>
                </a:moveTo>
                <a:lnTo>
                  <a:pt x="4454452" y="0"/>
                </a:lnTo>
                <a:lnTo>
                  <a:pt x="4454452"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16587608" y="1976405"/>
            <a:ext cx="2496536" cy="2528138"/>
          </a:xfrm>
          <a:custGeom>
            <a:avLst/>
            <a:gdLst/>
            <a:ahLst/>
            <a:cxnLst/>
            <a:rect l="l" t="t" r="r" b="b"/>
            <a:pathLst>
              <a:path w="2496536" h="2528138">
                <a:moveTo>
                  <a:pt x="0" y="0"/>
                </a:moveTo>
                <a:lnTo>
                  <a:pt x="2496536" y="0"/>
                </a:lnTo>
                <a:lnTo>
                  <a:pt x="2496536" y="2528138"/>
                </a:lnTo>
                <a:lnTo>
                  <a:pt x="0" y="252813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a:off x="2322257" y="730950"/>
            <a:ext cx="1813026" cy="1654386"/>
          </a:xfrm>
          <a:custGeom>
            <a:avLst/>
            <a:gdLst/>
            <a:ahLst/>
            <a:cxnLst/>
            <a:rect l="l" t="t" r="r" b="b"/>
            <a:pathLst>
              <a:path w="1813026" h="1654386">
                <a:moveTo>
                  <a:pt x="0" y="0"/>
                </a:moveTo>
                <a:lnTo>
                  <a:pt x="1813026" y="0"/>
                </a:lnTo>
                <a:lnTo>
                  <a:pt x="1813026" y="1654386"/>
                </a:lnTo>
                <a:lnTo>
                  <a:pt x="0" y="165438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a:off x="7251870" y="5143500"/>
            <a:ext cx="4096991" cy="2165076"/>
          </a:xfrm>
          <a:custGeom>
            <a:avLst/>
            <a:gdLst/>
            <a:ahLst/>
            <a:cxnLst/>
            <a:rect l="l" t="t" r="r" b="b"/>
            <a:pathLst>
              <a:path w="4096991" h="2165076">
                <a:moveTo>
                  <a:pt x="0" y="0"/>
                </a:moveTo>
                <a:lnTo>
                  <a:pt x="4096991" y="0"/>
                </a:lnTo>
                <a:lnTo>
                  <a:pt x="4096991" y="2165076"/>
                </a:lnTo>
                <a:lnTo>
                  <a:pt x="0" y="2165076"/>
                </a:lnTo>
                <a:lnTo>
                  <a:pt x="0" y="0"/>
                </a:lnTo>
                <a:close/>
              </a:path>
            </a:pathLst>
          </a:custGeom>
          <a:blipFill>
            <a:blip r:embed="rId13"/>
            <a:stretch>
              <a:fillRect/>
            </a:stretch>
          </a:blipFill>
        </p:spPr>
      </p:sp>
      <p:sp>
        <p:nvSpPr>
          <p:cNvPr id="11" name="Freeform 11"/>
          <p:cNvSpPr/>
          <p:nvPr/>
        </p:nvSpPr>
        <p:spPr>
          <a:xfrm>
            <a:off x="12719427" y="24734"/>
            <a:ext cx="2289784" cy="2360602"/>
          </a:xfrm>
          <a:custGeom>
            <a:avLst/>
            <a:gdLst/>
            <a:ahLst/>
            <a:cxnLst/>
            <a:rect l="l" t="t" r="r" b="b"/>
            <a:pathLst>
              <a:path w="2289784" h="2360602">
                <a:moveTo>
                  <a:pt x="0" y="0"/>
                </a:moveTo>
                <a:lnTo>
                  <a:pt x="2289784" y="0"/>
                </a:lnTo>
                <a:lnTo>
                  <a:pt x="2289784" y="2360602"/>
                </a:lnTo>
                <a:lnTo>
                  <a:pt x="0" y="2360602"/>
                </a:lnTo>
                <a:lnTo>
                  <a:pt x="0" y="0"/>
                </a:lnTo>
                <a:close/>
              </a:path>
            </a:pathLst>
          </a:custGeom>
          <a:blipFill>
            <a:blip r:embed="rId14"/>
            <a:stretch>
              <a:fillRect/>
            </a:stretch>
          </a:blipFill>
        </p:spPr>
      </p:sp>
      <p:grpSp>
        <p:nvGrpSpPr>
          <p:cNvPr id="12" name="Group 12"/>
          <p:cNvGrpSpPr/>
          <p:nvPr/>
        </p:nvGrpSpPr>
        <p:grpSpPr>
          <a:xfrm>
            <a:off x="7251870" y="3626180"/>
            <a:ext cx="4197286" cy="1384135"/>
            <a:chOff x="0" y="0"/>
            <a:chExt cx="5596381" cy="1845513"/>
          </a:xfrm>
        </p:grpSpPr>
        <p:sp>
          <p:nvSpPr>
            <p:cNvPr id="13" name="TextBox 13"/>
            <p:cNvSpPr txBox="1"/>
            <p:nvPr/>
          </p:nvSpPr>
          <p:spPr>
            <a:xfrm>
              <a:off x="0" y="76200"/>
              <a:ext cx="5596381" cy="1019048"/>
            </a:xfrm>
            <a:prstGeom prst="rect">
              <a:avLst/>
            </a:prstGeom>
          </p:spPr>
          <p:txBody>
            <a:bodyPr lIns="0" tIns="0" rIns="0" bIns="0" rtlCol="0" anchor="t">
              <a:spAutoFit/>
            </a:bodyPr>
            <a:lstStyle/>
            <a:p>
              <a:pPr marL="0" lvl="0" indent="0" algn="ctr">
                <a:lnSpc>
                  <a:spcPts val="5562"/>
                </a:lnSpc>
                <a:spcBef>
                  <a:spcPct val="0"/>
                </a:spcBef>
              </a:pPr>
              <a:r>
                <a:rPr lang="en-US" sz="5400">
                  <a:solidFill>
                    <a:srgbClr val="FFABCF"/>
                  </a:solidFill>
                  <a:latin typeface="Marykate"/>
                  <a:ea typeface="Marykate"/>
                  <a:cs typeface="Marykate"/>
                  <a:sym typeface="Marykate"/>
                </a:rPr>
                <a:t>WHERE</a:t>
              </a:r>
            </a:p>
          </p:txBody>
        </p:sp>
        <p:sp>
          <p:nvSpPr>
            <p:cNvPr id="14" name="TextBox 14"/>
            <p:cNvSpPr txBox="1"/>
            <p:nvPr/>
          </p:nvSpPr>
          <p:spPr>
            <a:xfrm>
              <a:off x="0" y="1200861"/>
              <a:ext cx="5596381" cy="644652"/>
            </a:xfrm>
            <a:prstGeom prst="rect">
              <a:avLst/>
            </a:prstGeom>
          </p:spPr>
          <p:txBody>
            <a:bodyPr lIns="0" tIns="0" rIns="0" bIns="0" rtlCol="0" anchor="t">
              <a:spAutoFit/>
            </a:bodyPr>
            <a:lstStyle/>
            <a:p>
              <a:pPr marL="0" lvl="0" indent="0" algn="ctr">
                <a:lnSpc>
                  <a:spcPts val="3527"/>
                </a:lnSpc>
                <a:spcBef>
                  <a:spcPct val="0"/>
                </a:spcBef>
              </a:pPr>
              <a:r>
                <a:rPr lang="en-US" sz="2799" dirty="0">
                  <a:solidFill>
                    <a:srgbClr val="000000"/>
                  </a:solidFill>
                  <a:latin typeface="Futura"/>
                  <a:ea typeface="Futura"/>
                  <a:cs typeface="Futura"/>
                  <a:sym typeface="Futura"/>
                </a:rPr>
                <a:t>Barton Hall PGL - Torquay</a:t>
              </a:r>
            </a:p>
          </p:txBody>
        </p:sp>
      </p:grpSp>
      <p:sp>
        <p:nvSpPr>
          <p:cNvPr id="15" name="TextBox 15"/>
          <p:cNvSpPr txBox="1"/>
          <p:nvPr/>
        </p:nvSpPr>
        <p:spPr>
          <a:xfrm>
            <a:off x="2413962" y="661508"/>
            <a:ext cx="13460077" cy="1698626"/>
          </a:xfrm>
          <a:prstGeom prst="rect">
            <a:avLst/>
          </a:prstGeom>
        </p:spPr>
        <p:txBody>
          <a:bodyPr lIns="0" tIns="0" rIns="0" bIns="0" rtlCol="0" anchor="t">
            <a:spAutoFit/>
          </a:bodyPr>
          <a:lstStyle/>
          <a:p>
            <a:pPr marL="0" lvl="0" indent="0" algn="ctr">
              <a:lnSpc>
                <a:spcPts val="12875"/>
              </a:lnSpc>
              <a:spcBef>
                <a:spcPct val="0"/>
              </a:spcBef>
            </a:pPr>
            <a:r>
              <a:rPr lang="en-US" sz="12500">
                <a:solidFill>
                  <a:srgbClr val="000000"/>
                </a:solidFill>
                <a:latin typeface="Marykate"/>
                <a:ea typeface="Marykate"/>
                <a:cs typeface="Marykate"/>
                <a:sym typeface="Marykate"/>
              </a:rPr>
              <a:t>RESIDENTIAL</a:t>
            </a:r>
          </a:p>
        </p:txBody>
      </p:sp>
      <p:grpSp>
        <p:nvGrpSpPr>
          <p:cNvPr id="16" name="Group 16"/>
          <p:cNvGrpSpPr/>
          <p:nvPr/>
        </p:nvGrpSpPr>
        <p:grpSpPr>
          <a:xfrm>
            <a:off x="1563959" y="3626180"/>
            <a:ext cx="4197286" cy="1831810"/>
            <a:chOff x="0" y="0"/>
            <a:chExt cx="5596381" cy="2442413"/>
          </a:xfrm>
        </p:grpSpPr>
        <p:sp>
          <p:nvSpPr>
            <p:cNvPr id="17" name="TextBox 17"/>
            <p:cNvSpPr txBox="1"/>
            <p:nvPr/>
          </p:nvSpPr>
          <p:spPr>
            <a:xfrm>
              <a:off x="0" y="76200"/>
              <a:ext cx="5596381" cy="1019048"/>
            </a:xfrm>
            <a:prstGeom prst="rect">
              <a:avLst/>
            </a:prstGeom>
          </p:spPr>
          <p:txBody>
            <a:bodyPr lIns="0" tIns="0" rIns="0" bIns="0" rtlCol="0" anchor="t">
              <a:spAutoFit/>
            </a:bodyPr>
            <a:lstStyle/>
            <a:p>
              <a:pPr marL="0" lvl="0" indent="0" algn="ctr">
                <a:lnSpc>
                  <a:spcPts val="5562"/>
                </a:lnSpc>
                <a:spcBef>
                  <a:spcPct val="0"/>
                </a:spcBef>
              </a:pPr>
              <a:r>
                <a:rPr lang="en-US" sz="5400">
                  <a:solidFill>
                    <a:srgbClr val="96B0DD"/>
                  </a:solidFill>
                  <a:latin typeface="Marykate"/>
                  <a:ea typeface="Marykate"/>
                  <a:cs typeface="Marykate"/>
                  <a:sym typeface="Marykate"/>
                </a:rPr>
                <a:t>WHEN</a:t>
              </a:r>
            </a:p>
          </p:txBody>
        </p:sp>
        <p:sp>
          <p:nvSpPr>
            <p:cNvPr id="18" name="TextBox 18"/>
            <p:cNvSpPr txBox="1"/>
            <p:nvPr/>
          </p:nvSpPr>
          <p:spPr>
            <a:xfrm>
              <a:off x="0" y="1200861"/>
              <a:ext cx="5596381" cy="1241552"/>
            </a:xfrm>
            <a:prstGeom prst="rect">
              <a:avLst/>
            </a:prstGeom>
          </p:spPr>
          <p:txBody>
            <a:bodyPr lIns="0" tIns="0" rIns="0" bIns="0" rtlCol="0" anchor="t">
              <a:spAutoFit/>
            </a:bodyPr>
            <a:lstStyle/>
            <a:p>
              <a:pPr marL="0" lvl="0" indent="0" algn="ctr">
                <a:lnSpc>
                  <a:spcPts val="3527"/>
                </a:lnSpc>
                <a:spcBef>
                  <a:spcPct val="0"/>
                </a:spcBef>
              </a:pPr>
              <a:r>
                <a:rPr lang="en-US" sz="2799">
                  <a:solidFill>
                    <a:srgbClr val="000000"/>
                  </a:solidFill>
                  <a:latin typeface="Futura"/>
                  <a:ea typeface="Futura"/>
                  <a:cs typeface="Futura"/>
                  <a:sym typeface="Futura"/>
                </a:rPr>
                <a:t>Monday 21st - Wednesday 23rd June 2027</a:t>
              </a:r>
            </a:p>
          </p:txBody>
        </p:sp>
      </p:grpSp>
      <p:grpSp>
        <p:nvGrpSpPr>
          <p:cNvPr id="19" name="Group 19"/>
          <p:cNvGrpSpPr/>
          <p:nvPr/>
        </p:nvGrpSpPr>
        <p:grpSpPr>
          <a:xfrm>
            <a:off x="12913892" y="3531659"/>
            <a:ext cx="4197286" cy="4070185"/>
            <a:chOff x="0" y="0"/>
            <a:chExt cx="5596381" cy="5426913"/>
          </a:xfrm>
        </p:grpSpPr>
        <p:sp>
          <p:nvSpPr>
            <p:cNvPr id="20" name="TextBox 20"/>
            <p:cNvSpPr txBox="1"/>
            <p:nvPr/>
          </p:nvSpPr>
          <p:spPr>
            <a:xfrm>
              <a:off x="0" y="76200"/>
              <a:ext cx="5596381" cy="1019048"/>
            </a:xfrm>
            <a:prstGeom prst="rect">
              <a:avLst/>
            </a:prstGeom>
          </p:spPr>
          <p:txBody>
            <a:bodyPr lIns="0" tIns="0" rIns="0" bIns="0" rtlCol="0" anchor="t">
              <a:spAutoFit/>
            </a:bodyPr>
            <a:lstStyle/>
            <a:p>
              <a:pPr marL="0" lvl="0" indent="0" algn="ctr">
                <a:lnSpc>
                  <a:spcPts val="5562"/>
                </a:lnSpc>
                <a:spcBef>
                  <a:spcPct val="0"/>
                </a:spcBef>
              </a:pPr>
              <a:r>
                <a:rPr lang="en-US" sz="5400">
                  <a:solidFill>
                    <a:srgbClr val="F8C546"/>
                  </a:solidFill>
                  <a:latin typeface="Marykate"/>
                  <a:ea typeface="Marykate"/>
                  <a:cs typeface="Marykate"/>
                  <a:sym typeface="Marykate"/>
                </a:rPr>
                <a:t>WHO</a:t>
              </a:r>
            </a:p>
          </p:txBody>
        </p:sp>
        <p:sp>
          <p:nvSpPr>
            <p:cNvPr id="21" name="TextBox 21"/>
            <p:cNvSpPr txBox="1"/>
            <p:nvPr/>
          </p:nvSpPr>
          <p:spPr>
            <a:xfrm>
              <a:off x="0" y="1200861"/>
              <a:ext cx="5596381" cy="4226052"/>
            </a:xfrm>
            <a:prstGeom prst="rect">
              <a:avLst/>
            </a:prstGeom>
          </p:spPr>
          <p:txBody>
            <a:bodyPr lIns="0" tIns="0" rIns="0" bIns="0" rtlCol="0" anchor="t">
              <a:spAutoFit/>
            </a:bodyPr>
            <a:lstStyle/>
            <a:p>
              <a:pPr algn="ctr">
                <a:lnSpc>
                  <a:spcPts val="3527"/>
                </a:lnSpc>
              </a:pPr>
              <a:r>
                <a:rPr lang="en-US" sz="2799" dirty="0">
                  <a:solidFill>
                    <a:srgbClr val="000000"/>
                  </a:solidFill>
                  <a:latin typeface="Futura"/>
                  <a:ea typeface="Futura"/>
                  <a:cs typeface="Futura"/>
                  <a:sym typeface="Futura"/>
                </a:rPr>
                <a:t>Year 6</a:t>
              </a:r>
            </a:p>
            <a:p>
              <a:pPr algn="ctr">
                <a:lnSpc>
                  <a:spcPts val="3527"/>
                </a:lnSpc>
              </a:pPr>
              <a:r>
                <a:rPr lang="en-US" sz="2799" dirty="0">
                  <a:solidFill>
                    <a:srgbClr val="000000"/>
                  </a:solidFill>
                  <a:latin typeface="Futura"/>
                  <a:ea typeface="Futura"/>
                  <a:cs typeface="Futura"/>
                  <a:sym typeface="Futura"/>
                </a:rPr>
                <a:t>Miss Stewart</a:t>
              </a:r>
            </a:p>
            <a:p>
              <a:pPr algn="ctr">
                <a:lnSpc>
                  <a:spcPts val="3527"/>
                </a:lnSpc>
              </a:pPr>
              <a:r>
                <a:rPr lang="en-US" sz="2799" dirty="0" err="1">
                  <a:solidFill>
                    <a:srgbClr val="000000"/>
                  </a:solidFill>
                  <a:latin typeface="Futura"/>
                  <a:ea typeface="Futura"/>
                  <a:cs typeface="Futura"/>
                  <a:sym typeface="Futura"/>
                </a:rPr>
                <a:t>Mrs</a:t>
              </a:r>
              <a:r>
                <a:rPr lang="en-US" sz="2799" dirty="0">
                  <a:solidFill>
                    <a:srgbClr val="000000"/>
                  </a:solidFill>
                  <a:latin typeface="Futura"/>
                  <a:ea typeface="Futura"/>
                  <a:cs typeface="Futura"/>
                  <a:sym typeface="Futura"/>
                </a:rPr>
                <a:t> Dunn</a:t>
              </a:r>
            </a:p>
            <a:p>
              <a:pPr algn="ctr">
                <a:lnSpc>
                  <a:spcPts val="3527"/>
                </a:lnSpc>
              </a:pPr>
              <a:r>
                <a:rPr lang="en-US" sz="2799" dirty="0" err="1">
                  <a:solidFill>
                    <a:srgbClr val="000000"/>
                  </a:solidFill>
                  <a:latin typeface="Futura"/>
                  <a:ea typeface="Futura"/>
                  <a:cs typeface="Futura"/>
                  <a:sym typeface="Futura"/>
                </a:rPr>
                <a:t>Mr</a:t>
              </a:r>
              <a:r>
                <a:rPr lang="en-US" sz="2799" dirty="0">
                  <a:solidFill>
                    <a:srgbClr val="000000"/>
                  </a:solidFill>
                  <a:latin typeface="Futura"/>
                  <a:ea typeface="Futura"/>
                  <a:cs typeface="Futura"/>
                  <a:sym typeface="Futura"/>
                </a:rPr>
                <a:t> Rogers</a:t>
              </a:r>
            </a:p>
            <a:p>
              <a:pPr algn="ctr">
                <a:lnSpc>
                  <a:spcPts val="3527"/>
                </a:lnSpc>
              </a:pPr>
              <a:r>
                <a:rPr lang="en-US" sz="2799" dirty="0" err="1">
                  <a:solidFill>
                    <a:srgbClr val="000000"/>
                  </a:solidFill>
                  <a:latin typeface="Futura"/>
                  <a:ea typeface="Futura"/>
                  <a:cs typeface="Futura"/>
                  <a:sym typeface="Futura"/>
                </a:rPr>
                <a:t>Mrs</a:t>
              </a:r>
              <a:r>
                <a:rPr lang="en-US" sz="2799" dirty="0">
                  <a:solidFill>
                    <a:srgbClr val="000000"/>
                  </a:solidFill>
                  <a:latin typeface="Futura"/>
                  <a:ea typeface="Futura"/>
                  <a:cs typeface="Futura"/>
                  <a:sym typeface="Futura"/>
                </a:rPr>
                <a:t> Roberts</a:t>
              </a:r>
            </a:p>
            <a:p>
              <a:pPr algn="ctr">
                <a:lnSpc>
                  <a:spcPts val="3527"/>
                </a:lnSpc>
              </a:pPr>
              <a:r>
                <a:rPr lang="en-US" sz="2799" dirty="0" err="1">
                  <a:solidFill>
                    <a:srgbClr val="000000"/>
                  </a:solidFill>
                  <a:latin typeface="Futura"/>
                  <a:ea typeface="Futura"/>
                  <a:cs typeface="Futura"/>
                  <a:sym typeface="Futura"/>
                </a:rPr>
                <a:t>Mrs</a:t>
              </a:r>
              <a:r>
                <a:rPr lang="en-US" sz="2799" dirty="0">
                  <a:solidFill>
                    <a:srgbClr val="000000"/>
                  </a:solidFill>
                  <a:latin typeface="Futura"/>
                  <a:ea typeface="Futura"/>
                  <a:cs typeface="Futura"/>
                  <a:sym typeface="Futura"/>
                </a:rPr>
                <a:t> Tantrum/</a:t>
              </a:r>
              <a:r>
                <a:rPr lang="en-US" sz="2799" dirty="0" err="1">
                  <a:solidFill>
                    <a:srgbClr val="000000"/>
                  </a:solidFill>
                  <a:latin typeface="Futura"/>
                  <a:ea typeface="Futura"/>
                  <a:cs typeface="Futura"/>
                  <a:sym typeface="Futura"/>
                </a:rPr>
                <a:t>Mr</a:t>
              </a:r>
              <a:r>
                <a:rPr lang="en-US" sz="2799" dirty="0">
                  <a:solidFill>
                    <a:srgbClr val="000000"/>
                  </a:solidFill>
                  <a:latin typeface="Futura"/>
                  <a:ea typeface="Futura"/>
                  <a:cs typeface="Futura"/>
                  <a:sym typeface="Futura"/>
                </a:rPr>
                <a:t> David</a:t>
              </a:r>
            </a:p>
            <a:p>
              <a:pPr marL="0" lvl="0" indent="0" algn="ctr">
                <a:lnSpc>
                  <a:spcPts val="3527"/>
                </a:lnSpc>
                <a:spcBef>
                  <a:spcPct val="0"/>
                </a:spcBef>
              </a:pPr>
              <a:r>
                <a:rPr lang="en-US" sz="2799" dirty="0">
                  <a:solidFill>
                    <a:srgbClr val="000000"/>
                  </a:solidFill>
                  <a:latin typeface="Futura"/>
                  <a:ea typeface="Futura"/>
                  <a:cs typeface="Futura"/>
                  <a:sym typeface="Futura"/>
                </a:rPr>
                <a:t>Our friends at Beechcroft</a:t>
              </a: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2324100"/>
            <a:ext cx="13716000" cy="796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4"/>
          <p:cNvSpPr>
            <a:spLocks noChangeArrowheads="1"/>
          </p:cNvSpPr>
          <p:nvPr/>
        </p:nvSpPr>
        <p:spPr bwMode="auto">
          <a:xfrm>
            <a:off x="8958263" y="4869658"/>
            <a:ext cx="280846"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2700">
                <a:latin typeface="Arial" panose="020B0604020202020204" pitchFamily="34" charset="0"/>
              </a:rPr>
              <a:t> </a:t>
            </a:r>
          </a:p>
        </p:txBody>
      </p:sp>
      <p:sp>
        <p:nvSpPr>
          <p:cNvPr id="3" name="Rectangle 2"/>
          <p:cNvSpPr>
            <a:spLocks noChangeArrowheads="1"/>
          </p:cNvSpPr>
          <p:nvPr/>
        </p:nvSpPr>
        <p:spPr bwMode="auto">
          <a:xfrm>
            <a:off x="2286000" y="2"/>
            <a:ext cx="13716000" cy="2443163"/>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pic>
        <p:nvPicPr>
          <p:cNvPr id="10245"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5"/>
          <p:cNvSpPr txBox="1">
            <a:spLocks noChangeArrowheads="1"/>
          </p:cNvSpPr>
          <p:nvPr/>
        </p:nvSpPr>
        <p:spPr bwMode="auto">
          <a:xfrm>
            <a:off x="5362575" y="361951"/>
            <a:ext cx="9991725" cy="183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lnSpc>
                <a:spcPct val="90000"/>
              </a:lnSpc>
              <a:spcBef>
                <a:spcPct val="0"/>
              </a:spcBef>
              <a:buFontTx/>
              <a:buNone/>
            </a:pPr>
            <a:r>
              <a:rPr lang="en-US" altLang="en-US" sz="4800" b="1" dirty="0">
                <a:solidFill>
                  <a:srgbClr val="FFFFFF"/>
                </a:solidFill>
                <a:latin typeface="Arial" panose="020B0604020202020204" pitchFamily="34" charset="0"/>
              </a:rPr>
              <a:t>Barton Hall  Monday 21st  June – Wednesday 23rd June 2026</a:t>
            </a:r>
            <a:br>
              <a:rPr lang="en-US" altLang="en-US" sz="4200" b="1" dirty="0">
                <a:solidFill>
                  <a:srgbClr val="FFFFFF"/>
                </a:solidFill>
                <a:latin typeface="Arial" panose="020B0604020202020204" pitchFamily="34" charset="0"/>
              </a:rPr>
            </a:br>
            <a:r>
              <a:rPr lang="en-US" altLang="en-US" sz="3000" b="1" dirty="0">
                <a:solidFill>
                  <a:srgbClr val="E4A07C"/>
                </a:solidFill>
                <a:latin typeface="Arial" panose="020B0604020202020204" pitchFamily="34" charset="0"/>
              </a:rPr>
              <a:t>South Devon</a:t>
            </a:r>
          </a:p>
        </p:txBody>
      </p:sp>
      <p:pic>
        <p:nvPicPr>
          <p:cNvPr id="102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71711" y="6686529"/>
            <a:ext cx="13730289" cy="3640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372472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2" name="Subtitle 1"/>
          <p:cNvSpPr>
            <a:spLocks noGrp="1"/>
          </p:cNvSpPr>
          <p:nvPr>
            <p:ph type="subTitle" idx="1"/>
          </p:nvPr>
        </p:nvSpPr>
        <p:spPr/>
        <p:txBody>
          <a:bodyPr rtlCol="0">
            <a:normAutofit/>
          </a:bodyPr>
          <a:lstStyle/>
          <a:p>
            <a:pPr>
              <a:defRPr/>
            </a:pPr>
            <a:endParaRPr lang="en-US">
              <a:ea typeface="+mn-ea"/>
              <a:cs typeface="+mn-cs"/>
            </a:endParaRPr>
          </a:p>
        </p:txBody>
      </p:sp>
      <p:sp>
        <p:nvSpPr>
          <p:cNvPr id="13" name="Rectangle 12"/>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12293" name="TextBox 3"/>
          <p:cNvSpPr txBox="1">
            <a:spLocks noChangeArrowheads="1"/>
          </p:cNvSpPr>
          <p:nvPr/>
        </p:nvSpPr>
        <p:spPr bwMode="auto">
          <a:xfrm>
            <a:off x="3095627" y="6331745"/>
            <a:ext cx="14473238"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spcAft>
                <a:spcPts val="300"/>
              </a:spcAft>
              <a:buClr>
                <a:srgbClr val="E4A07C"/>
              </a:buClr>
              <a:buFontTx/>
              <a:buChar char="•"/>
            </a:pPr>
            <a:r>
              <a:rPr lang="en-GB" altLang="en-US" sz="3000">
                <a:solidFill>
                  <a:schemeClr val="bg1"/>
                </a:solidFill>
                <a:latin typeface="Arial" panose="020B0604020202020204" pitchFamily="34" charset="0"/>
                <a:cs typeface="Arial" panose="020B0604020202020204" pitchFamily="34" charset="0"/>
              </a:rPr>
              <a:t> </a:t>
            </a:r>
            <a:r>
              <a:rPr lang="en-GB" altLang="en-US" sz="3000" b="1">
                <a:solidFill>
                  <a:schemeClr val="bg1"/>
                </a:solidFill>
                <a:latin typeface="Arial" panose="020B0604020202020204" pitchFamily="34" charset="0"/>
                <a:cs typeface="Arial" panose="020B0604020202020204" pitchFamily="34" charset="0"/>
              </a:rPr>
              <a:t>The UK’s largest provider of outdoor education for young people</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Over 55 years’ experience</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Fully risk assessed</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LOtC Quality Badge holder</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Founding member of BAPA</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ABTA bonded</a:t>
            </a:r>
          </a:p>
          <a:p>
            <a:pPr>
              <a:spcBef>
                <a:spcPct val="0"/>
              </a:spcBef>
              <a:spcAft>
                <a:spcPts val="300"/>
              </a:spcAft>
              <a:buClr>
                <a:srgbClr val="F7941E"/>
              </a:buClr>
              <a:buNone/>
            </a:pPr>
            <a:endParaRPr lang="en-GB" altLang="en-US" sz="3000" b="1">
              <a:solidFill>
                <a:schemeClr val="bg1"/>
              </a:solidFill>
              <a:latin typeface="Arial" panose="020B0604020202020204" pitchFamily="34" charset="0"/>
              <a:cs typeface="Arial" panose="020B0604020202020204" pitchFamily="34" charset="0"/>
            </a:endParaRPr>
          </a:p>
        </p:txBody>
      </p:sp>
      <p:sp>
        <p:nvSpPr>
          <p:cNvPr id="12294"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Welcome to PGL</a:t>
            </a:r>
          </a:p>
        </p:txBody>
      </p:sp>
      <p:pic>
        <p:nvPicPr>
          <p:cNvPr id="12295" name="Picture 15" descr="abta_whit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463588" y="9248777"/>
            <a:ext cx="1373982"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6" descr="bapa_white.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156659" y="9051132"/>
            <a:ext cx="450056"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17" descr="LOtC-QB-logo_white.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2006265" y="9072565"/>
            <a:ext cx="1226345" cy="950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3" descr="stfassured white.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979947" y="9139240"/>
            <a:ext cx="881063" cy="86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6" descr="PGL LOGO OFFICIAL_with Drop Shadow.png"/>
          <p:cNvPicPr>
            <a:picLocks noChangeAspect="1"/>
          </p:cNvPicPr>
          <p:nvPr/>
        </p:nvPicPr>
        <p:blipFill>
          <a:blip r:embed="rId8">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65538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p:cNvSpPr txBox="1">
            <a:spLocks/>
          </p:cNvSpPr>
          <p:nvPr/>
        </p:nvSpPr>
        <p:spPr bwMode="auto">
          <a:xfrm>
            <a:off x="2762250" y="778670"/>
            <a:ext cx="7239000" cy="1257300"/>
          </a:xfrm>
          <a:prstGeom prst="rect">
            <a:avLst/>
          </a:prstGeom>
          <a:noFill/>
          <a:ln w="9525">
            <a:noFill/>
            <a:miter lim="800000"/>
            <a:headEnd/>
            <a:tailEnd/>
          </a:ln>
        </p:spPr>
        <p:txBody>
          <a:bodyPr anchor="ctr"/>
          <a:lstStyle/>
          <a:p>
            <a:pPr algn="ctr" eaLnBrk="1" hangingPunct="1">
              <a:defRPr/>
            </a:pPr>
            <a:r>
              <a:rPr lang="en-GB" sz="5400" b="1" kern="0" dirty="0">
                <a:solidFill>
                  <a:schemeClr val="bg1"/>
                </a:solidFill>
                <a:latin typeface="Courier"/>
                <a:ea typeface="+mj-ea"/>
                <a:cs typeface="Courier"/>
              </a:rPr>
              <a:t>LEARNING</a:t>
            </a:r>
            <a:r>
              <a:rPr lang="en-GB" sz="3000" b="1" kern="0" dirty="0">
                <a:solidFill>
                  <a:schemeClr val="bg1"/>
                </a:solidFill>
                <a:latin typeface="Courier"/>
                <a:ea typeface="+mj-ea"/>
                <a:cs typeface="Courier"/>
              </a:rPr>
              <a:t> </a:t>
            </a:r>
            <a:r>
              <a:rPr lang="en-GB" sz="5400" b="1" kern="0" dirty="0">
                <a:solidFill>
                  <a:schemeClr val="bg1"/>
                </a:solidFill>
                <a:latin typeface="Courier"/>
                <a:ea typeface="+mj-ea"/>
                <a:cs typeface="Courier"/>
              </a:rPr>
              <a:t>OUTSIDE</a:t>
            </a:r>
          </a:p>
        </p:txBody>
      </p:sp>
      <p:sp>
        <p:nvSpPr>
          <p:cNvPr id="8" name="Rectangle 7"/>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3" name="Subtitle 2"/>
          <p:cNvSpPr>
            <a:spLocks noGrp="1"/>
          </p:cNvSpPr>
          <p:nvPr>
            <p:ph type="subTitle" idx="1"/>
          </p:nvPr>
        </p:nvSpPr>
        <p:spPr/>
        <p:txBody>
          <a:bodyPr rtlCol="0">
            <a:normAutofit/>
          </a:bodyPr>
          <a:lstStyle/>
          <a:p>
            <a:pPr>
              <a:defRPr/>
            </a:pPr>
            <a:endParaRPr lang="en-US" dirty="0">
              <a:ea typeface="+mn-ea"/>
              <a:cs typeface="+mn-cs"/>
            </a:endParaRPr>
          </a:p>
        </p:txBody>
      </p:sp>
      <p:sp>
        <p:nvSpPr>
          <p:cNvPr id="10" name="Rectangle 9"/>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36870" name="TextBox 3"/>
          <p:cNvSpPr txBox="1">
            <a:spLocks noChangeArrowheads="1"/>
          </p:cNvSpPr>
          <p:nvPr/>
        </p:nvSpPr>
        <p:spPr bwMode="auto">
          <a:xfrm>
            <a:off x="3095625" y="6388896"/>
            <a:ext cx="12906375" cy="2854628"/>
          </a:xfrm>
          <a:prstGeom prst="rect">
            <a:avLst/>
          </a:prstGeom>
          <a:noFill/>
          <a:ln>
            <a:noFill/>
          </a:ln>
        </p:spPr>
        <p:txBody>
          <a:bodyPr>
            <a:spAutoFit/>
          </a:bodyPr>
          <a:lstStyle>
            <a:lvl1pPr eaLnBrk="0" hangingPunct="0">
              <a:defRPr sz="2400" i="1">
                <a:solidFill>
                  <a:schemeClr val="tx1"/>
                </a:solidFill>
                <a:latin typeface="Arial" charset="0"/>
                <a:ea typeface="ＭＳ Ｐゴシック" charset="0"/>
                <a:cs typeface="ＭＳ Ｐゴシック" charset="0"/>
              </a:defRPr>
            </a:lvl1pPr>
            <a:lvl2pPr marL="742950" indent="-285750" eaLnBrk="0" hangingPunct="0">
              <a:defRPr sz="2400" i="1">
                <a:solidFill>
                  <a:schemeClr val="tx1"/>
                </a:solidFill>
                <a:latin typeface="Arial" charset="0"/>
                <a:ea typeface="ＭＳ Ｐゴシック" charset="0"/>
              </a:defRPr>
            </a:lvl2pPr>
            <a:lvl3pPr marL="1143000" indent="-228600" eaLnBrk="0" hangingPunct="0">
              <a:defRPr sz="2400" i="1">
                <a:solidFill>
                  <a:schemeClr val="tx1"/>
                </a:solidFill>
                <a:latin typeface="Arial" charset="0"/>
                <a:ea typeface="ＭＳ Ｐゴシック" charset="0"/>
              </a:defRPr>
            </a:lvl3pPr>
            <a:lvl4pPr marL="1600200" indent="-228600" eaLnBrk="0" hangingPunct="0">
              <a:defRPr sz="2400" i="1">
                <a:solidFill>
                  <a:schemeClr val="tx1"/>
                </a:solidFill>
                <a:latin typeface="Arial" charset="0"/>
                <a:ea typeface="ＭＳ Ｐゴシック" charset="0"/>
              </a:defRPr>
            </a:lvl4pPr>
            <a:lvl5pPr marL="2057400" indent="-228600" eaLnBrk="0" hangingPunct="0">
              <a:defRPr sz="2400" i="1">
                <a:solidFill>
                  <a:schemeClr val="tx1"/>
                </a:solidFill>
                <a:latin typeface="Arial" charset="0"/>
                <a:ea typeface="ＭＳ Ｐゴシック" charset="0"/>
              </a:defRPr>
            </a:lvl5pPr>
            <a:lvl6pPr marL="2514600" indent="-228600" eaLnBrk="0" fontAlgn="base" hangingPunct="0">
              <a:spcBef>
                <a:spcPct val="0"/>
              </a:spcBef>
              <a:spcAft>
                <a:spcPct val="0"/>
              </a:spcAft>
              <a:defRPr sz="2400" i="1">
                <a:solidFill>
                  <a:schemeClr val="tx1"/>
                </a:solidFill>
                <a:latin typeface="Arial" charset="0"/>
                <a:ea typeface="ＭＳ Ｐゴシック" charset="0"/>
              </a:defRPr>
            </a:lvl6pPr>
            <a:lvl7pPr marL="2971800" indent="-228600" eaLnBrk="0" fontAlgn="base" hangingPunct="0">
              <a:spcBef>
                <a:spcPct val="0"/>
              </a:spcBef>
              <a:spcAft>
                <a:spcPct val="0"/>
              </a:spcAft>
              <a:defRPr sz="2400" i="1">
                <a:solidFill>
                  <a:schemeClr val="tx1"/>
                </a:solidFill>
                <a:latin typeface="Arial" charset="0"/>
                <a:ea typeface="ＭＳ Ｐゴシック" charset="0"/>
              </a:defRPr>
            </a:lvl7pPr>
            <a:lvl8pPr marL="3429000" indent="-228600" eaLnBrk="0" fontAlgn="base" hangingPunct="0">
              <a:spcBef>
                <a:spcPct val="0"/>
              </a:spcBef>
              <a:spcAft>
                <a:spcPct val="0"/>
              </a:spcAft>
              <a:defRPr sz="2400" i="1">
                <a:solidFill>
                  <a:schemeClr val="tx1"/>
                </a:solidFill>
                <a:latin typeface="Arial" charset="0"/>
                <a:ea typeface="ＭＳ Ｐゴシック" charset="0"/>
              </a:defRPr>
            </a:lvl8pPr>
            <a:lvl9pPr marL="3886200" indent="-228600" eaLnBrk="0" fontAlgn="base" hangingPunct="0">
              <a:spcBef>
                <a:spcPct val="0"/>
              </a:spcBef>
              <a:spcAft>
                <a:spcPct val="0"/>
              </a:spcAft>
              <a:defRPr sz="2400" i="1">
                <a:solidFill>
                  <a:schemeClr val="tx1"/>
                </a:solidFill>
                <a:latin typeface="Arial" charset="0"/>
                <a:ea typeface="ＭＳ Ｐゴシック" charset="0"/>
              </a:defRPr>
            </a:lvl9pPr>
          </a:lstStyle>
          <a:p>
            <a:pPr marL="514350" indent="-514350" eaLnBrk="1" hangingPunct="1">
              <a:spcBef>
                <a:spcPts val="900"/>
              </a:spcBef>
              <a:spcAft>
                <a:spcPts val="300"/>
              </a:spcAft>
              <a:buClr>
                <a:srgbClr val="E4A07C"/>
              </a:buClr>
              <a:buFont typeface="Arial"/>
              <a:buChar char="•"/>
              <a:defRPr/>
            </a:pPr>
            <a:r>
              <a:rPr lang="en-GB" sz="3000" b="1" i="0" dirty="0">
                <a:solidFill>
                  <a:schemeClr val="bg1"/>
                </a:solidFill>
                <a:cs typeface="Arial" charset="0"/>
              </a:rPr>
              <a:t>29 fantastic adventure activities to choose from</a:t>
            </a:r>
          </a:p>
          <a:p>
            <a:pPr eaLnBrk="1" hangingPunct="1">
              <a:spcBef>
                <a:spcPts val="900"/>
              </a:spcBef>
              <a:spcAft>
                <a:spcPts val="300"/>
              </a:spcAft>
              <a:buClr>
                <a:srgbClr val="E4A07C"/>
              </a:buClr>
              <a:buFontTx/>
              <a:buChar char="•"/>
              <a:defRPr/>
            </a:pPr>
            <a:r>
              <a:rPr lang="en-GB" sz="3000" b="1" i="0" dirty="0">
                <a:solidFill>
                  <a:schemeClr val="bg1"/>
                </a:solidFill>
                <a:cs typeface="Arial" charset="0"/>
              </a:rPr>
              <a:t>   Beautiful location with blue flag beaches nearby</a:t>
            </a:r>
          </a:p>
          <a:p>
            <a:pPr eaLnBrk="1" hangingPunct="1">
              <a:spcBef>
                <a:spcPts val="900"/>
              </a:spcBef>
              <a:spcAft>
                <a:spcPts val="300"/>
              </a:spcAft>
              <a:buClr>
                <a:srgbClr val="E4A07C"/>
              </a:buClr>
              <a:buFontTx/>
              <a:buChar char="•"/>
              <a:defRPr/>
            </a:pPr>
            <a:r>
              <a:rPr lang="en-GB" sz="3000" b="1" i="0" dirty="0">
                <a:solidFill>
                  <a:schemeClr val="bg1"/>
                </a:solidFill>
                <a:cs typeface="Arial" charset="0"/>
              </a:rPr>
              <a:t>Heated outdoor pool and lakes for </a:t>
            </a:r>
            <a:r>
              <a:rPr lang="en-GB" sz="3000" b="1" i="0" dirty="0" err="1">
                <a:solidFill>
                  <a:schemeClr val="bg1"/>
                </a:solidFill>
                <a:cs typeface="Arial" charset="0"/>
              </a:rPr>
              <a:t>watersports</a:t>
            </a:r>
            <a:endParaRPr lang="en-GB" sz="3000" b="1" i="0" dirty="0">
              <a:solidFill>
                <a:schemeClr val="bg1"/>
              </a:solidFill>
              <a:cs typeface="Arial" charset="0"/>
            </a:endParaRPr>
          </a:p>
          <a:p>
            <a:pPr eaLnBrk="1" hangingPunct="1">
              <a:spcBef>
                <a:spcPts val="900"/>
              </a:spcBef>
              <a:spcAft>
                <a:spcPts val="300"/>
              </a:spcAft>
              <a:buClr>
                <a:srgbClr val="E4A07C"/>
              </a:buClr>
              <a:buFontTx/>
              <a:buChar char="•"/>
              <a:defRPr/>
            </a:pPr>
            <a:endParaRPr lang="en-GB" sz="3000" b="1" i="0" dirty="0">
              <a:solidFill>
                <a:schemeClr val="bg1"/>
              </a:solidFill>
              <a:cs typeface="Arial" charset="0"/>
            </a:endParaRPr>
          </a:p>
          <a:p>
            <a:pPr eaLnBrk="1" hangingPunct="1">
              <a:defRPr/>
            </a:pPr>
            <a:endParaRPr lang="en-GB" sz="2700" dirty="0"/>
          </a:p>
        </p:txBody>
      </p:sp>
      <p:sp>
        <p:nvSpPr>
          <p:cNvPr id="14343" name="Title 2"/>
          <p:cNvSpPr txBox="1">
            <a:spLocks/>
          </p:cNvSpPr>
          <p:nvPr/>
        </p:nvSpPr>
        <p:spPr bwMode="auto">
          <a:xfrm>
            <a:off x="3202782" y="4926809"/>
            <a:ext cx="12961143"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Barton Hall – South Devon</a:t>
            </a:r>
          </a:p>
        </p:txBody>
      </p:sp>
      <p:pic>
        <p:nvPicPr>
          <p:cNvPr id="14344"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82607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3" name="Subtitle 2"/>
          <p:cNvSpPr>
            <a:spLocks noGrp="1"/>
          </p:cNvSpPr>
          <p:nvPr>
            <p:ph type="subTitle" idx="1"/>
          </p:nvPr>
        </p:nvSpPr>
        <p:spPr/>
        <p:txBody>
          <a:bodyPr rtlCol="0">
            <a:normAutofit/>
          </a:bodyPr>
          <a:lstStyle/>
          <a:p>
            <a:pPr>
              <a:defRPr/>
            </a:pPr>
            <a:endParaRPr lang="en-US">
              <a:ea typeface="+mn-ea"/>
              <a:cs typeface="+mn-cs"/>
            </a:endParaRPr>
          </a:p>
        </p:txBody>
      </p:sp>
      <p:sp>
        <p:nvSpPr>
          <p:cNvPr id="9" name="Rectangle 8"/>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16389"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The PGL difference</a:t>
            </a:r>
          </a:p>
        </p:txBody>
      </p:sp>
      <p:sp>
        <p:nvSpPr>
          <p:cNvPr id="16390" name="TextBox 3"/>
          <p:cNvSpPr txBox="1">
            <a:spLocks noChangeArrowheads="1"/>
          </p:cNvSpPr>
          <p:nvPr/>
        </p:nvSpPr>
        <p:spPr bwMode="auto">
          <a:xfrm>
            <a:off x="3095625" y="6579395"/>
            <a:ext cx="12744450"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spcAft>
                <a:spcPts val="300"/>
              </a:spcAft>
              <a:buClr>
                <a:srgbClr val="E4A07C"/>
              </a:buClr>
              <a:buFontTx/>
              <a:buChar char="•"/>
            </a:pPr>
            <a:r>
              <a:rPr lang="en-GB" altLang="en-US" sz="3000">
                <a:solidFill>
                  <a:schemeClr val="bg1"/>
                </a:solidFill>
                <a:latin typeface="Arial" panose="020B0604020202020204" pitchFamily="34" charset="0"/>
                <a:cs typeface="Arial" panose="020B0604020202020204" pitchFamily="34" charset="0"/>
              </a:rPr>
              <a:t> </a:t>
            </a:r>
            <a:r>
              <a:rPr lang="en-GB" altLang="en-US" sz="3000" b="1">
                <a:solidFill>
                  <a:schemeClr val="bg1"/>
                </a:solidFill>
                <a:latin typeface="Arial" panose="020B0604020202020204" pitchFamily="34" charset="0"/>
                <a:cs typeface="Arial" panose="020B0604020202020204" pitchFamily="34" charset="0"/>
              </a:rPr>
              <a:t>Dedicated PGL Tour Leader to provide support throughout stay</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Tailored excursion programme to cultural places of interest</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Free on-site adventure activities</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Evening entertainment programme</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24 hour support from centre team </a:t>
            </a:r>
          </a:p>
          <a:p>
            <a:pPr>
              <a:spcBef>
                <a:spcPct val="0"/>
              </a:spcBef>
              <a:spcAft>
                <a:spcPts val="300"/>
              </a:spcAft>
              <a:buClr>
                <a:srgbClr val="B8E5FA"/>
              </a:buClr>
              <a:buNone/>
            </a:pPr>
            <a:endParaRPr lang="en-GB" altLang="en-US" sz="3000" b="1">
              <a:solidFill>
                <a:schemeClr val="bg1"/>
              </a:solidFill>
              <a:latin typeface="Arial" panose="020B0604020202020204" pitchFamily="34" charset="0"/>
              <a:cs typeface="Arial" panose="020B0604020202020204" pitchFamily="34" charset="0"/>
            </a:endParaRPr>
          </a:p>
          <a:p>
            <a:pPr>
              <a:spcBef>
                <a:spcPct val="0"/>
              </a:spcBef>
              <a:spcAft>
                <a:spcPts val="300"/>
              </a:spcAft>
              <a:buClr>
                <a:srgbClr val="B8E5FA"/>
              </a:buClr>
              <a:buNone/>
            </a:pPr>
            <a:endParaRPr lang="en-GB" altLang="en-US" sz="3000" b="1">
              <a:solidFill>
                <a:schemeClr val="bg1"/>
              </a:solidFill>
              <a:latin typeface="Arial" panose="020B0604020202020204" pitchFamily="34" charset="0"/>
              <a:cs typeface="Arial" panose="020B0604020202020204" pitchFamily="34" charset="0"/>
            </a:endParaRPr>
          </a:p>
        </p:txBody>
      </p:sp>
      <p:pic>
        <p:nvPicPr>
          <p:cNvPr id="16391"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609806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3" name="Subtitle 2"/>
          <p:cNvSpPr>
            <a:spLocks noGrp="1"/>
          </p:cNvSpPr>
          <p:nvPr>
            <p:ph type="subTitle" idx="1"/>
          </p:nvPr>
        </p:nvSpPr>
        <p:spPr/>
        <p:txBody>
          <a:bodyPr rtlCol="0">
            <a:normAutofit/>
          </a:bodyPr>
          <a:lstStyle/>
          <a:p>
            <a:pPr>
              <a:defRPr/>
            </a:pPr>
            <a:endParaRPr lang="en-US">
              <a:ea typeface="+mn-ea"/>
              <a:cs typeface="+mn-cs"/>
            </a:endParaRPr>
          </a:p>
        </p:txBody>
      </p:sp>
      <p:sp>
        <p:nvSpPr>
          <p:cNvPr id="9" name="Rectangle 8"/>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18437"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The PGL difference</a:t>
            </a:r>
          </a:p>
        </p:txBody>
      </p:sp>
      <p:pic>
        <p:nvPicPr>
          <p:cNvPr id="18438"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2" y="4838700"/>
            <a:ext cx="13854113"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0838568"/>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3095625"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7" name="Rectangle 6"/>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9" name="Rectangle 8"/>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dirty="0">
              <a:solidFill>
                <a:schemeClr val="lt1"/>
              </a:solidFill>
            </a:endParaRPr>
          </a:p>
        </p:txBody>
      </p:sp>
      <p:sp>
        <p:nvSpPr>
          <p:cNvPr id="20485" name="Title 2"/>
          <p:cNvSpPr txBox="1">
            <a:spLocks/>
          </p:cNvSpPr>
          <p:nvPr/>
        </p:nvSpPr>
        <p:spPr bwMode="auto">
          <a:xfrm>
            <a:off x="3202782" y="4819652"/>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Adventure activities</a:t>
            </a:r>
          </a:p>
        </p:txBody>
      </p:sp>
      <p:pic>
        <p:nvPicPr>
          <p:cNvPr id="20487"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3">
            <a:extLst>
              <a:ext uri="{FF2B5EF4-FFF2-40B4-BE49-F238E27FC236}">
                <a16:creationId xmlns:a16="http://schemas.microsoft.com/office/drawing/2014/main" id="{BE35ED8A-7CA3-4C26-98F5-CFEF331CEBA3}"/>
              </a:ext>
            </a:extLst>
          </p:cNvPr>
          <p:cNvSpPr txBox="1">
            <a:spLocks noChangeArrowheads="1"/>
          </p:cNvSpPr>
          <p:nvPr/>
        </p:nvSpPr>
        <p:spPr bwMode="auto">
          <a:xfrm>
            <a:off x="2778922" y="6165453"/>
            <a:ext cx="4536278" cy="4170372"/>
          </a:xfrm>
          <a:prstGeom prst="rect">
            <a:avLst/>
          </a:prstGeom>
          <a:noFill/>
          <a:ln>
            <a:noFill/>
          </a:ln>
        </p:spPr>
        <p:txBody>
          <a:bodyPr wrap="square" numCol="1">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300"/>
              </a:spcAft>
              <a:buClr>
                <a:srgbClr val="E4A07C"/>
              </a:buClr>
              <a:buFontTx/>
              <a:buChar char="•"/>
              <a:defRPr/>
            </a:pPr>
            <a:r>
              <a:rPr lang="en-GB" sz="2400" i="0" dirty="0">
                <a:solidFill>
                  <a:schemeClr val="bg1"/>
                </a:solidFill>
                <a:latin typeface="Arial"/>
                <a:cs typeface="Arial"/>
              </a:rPr>
              <a:t> </a:t>
            </a:r>
            <a:r>
              <a:rPr lang="en-GB" sz="2400" b="1" i="0" dirty="0">
                <a:solidFill>
                  <a:schemeClr val="bg1"/>
                </a:solidFill>
                <a:latin typeface="Arial"/>
                <a:cs typeface="Arial"/>
              </a:rPr>
              <a:t>Abseiling</a:t>
            </a:r>
          </a:p>
          <a:p>
            <a:pPr eaLnBrk="1" hangingPunct="1">
              <a:spcAft>
                <a:spcPts val="300"/>
              </a:spcAft>
              <a:buClr>
                <a:srgbClr val="E4A07C"/>
              </a:buClr>
              <a:buFontTx/>
              <a:buChar char="•"/>
              <a:defRPr/>
            </a:pPr>
            <a:r>
              <a:rPr lang="en-GB" sz="2400" b="1" i="0" dirty="0">
                <a:solidFill>
                  <a:schemeClr val="bg1"/>
                </a:solidFill>
                <a:latin typeface="Arial"/>
                <a:cs typeface="Arial"/>
              </a:rPr>
              <a:t> </a:t>
            </a:r>
            <a:r>
              <a:rPr lang="en-GB" sz="2400" b="1" i="0" dirty="0" err="1">
                <a:solidFill>
                  <a:schemeClr val="bg1"/>
                </a:solidFill>
                <a:latin typeface="Arial"/>
                <a:cs typeface="Arial"/>
              </a:rPr>
              <a:t>Aeroball</a:t>
            </a:r>
            <a:endParaRPr lang="en-GB" sz="2400" b="1" i="0" dirty="0">
              <a:solidFill>
                <a:schemeClr val="bg1"/>
              </a:solidFill>
              <a:latin typeface="Arial"/>
              <a:cs typeface="Arial"/>
            </a:endParaRPr>
          </a:p>
          <a:p>
            <a:pPr eaLnBrk="1" hangingPunct="1">
              <a:spcAft>
                <a:spcPts val="300"/>
              </a:spcAft>
              <a:buClr>
                <a:srgbClr val="E4A07C"/>
              </a:buClr>
              <a:buFontTx/>
              <a:buChar char="•"/>
              <a:defRPr/>
            </a:pPr>
            <a:r>
              <a:rPr lang="en-GB" sz="2400" b="1" i="0" dirty="0">
                <a:solidFill>
                  <a:schemeClr val="bg1"/>
                </a:solidFill>
                <a:latin typeface="Arial"/>
                <a:cs typeface="Arial"/>
              </a:rPr>
              <a:t> </a:t>
            </a:r>
            <a:r>
              <a:rPr lang="en-GB" sz="2400" b="1" i="0" dirty="0" err="1">
                <a:solidFill>
                  <a:schemeClr val="bg1"/>
                </a:solidFill>
                <a:latin typeface="Arial"/>
                <a:cs typeface="Arial"/>
              </a:rPr>
              <a:t>Aquafun</a:t>
            </a:r>
            <a:endParaRPr lang="en-GB" sz="2400" b="1" i="0" dirty="0">
              <a:solidFill>
                <a:schemeClr val="bg1"/>
              </a:solidFill>
              <a:latin typeface="Arial"/>
              <a:cs typeface="Arial"/>
            </a:endParaRPr>
          </a:p>
          <a:p>
            <a:pPr eaLnBrk="1" hangingPunct="1">
              <a:spcAft>
                <a:spcPts val="300"/>
              </a:spcAft>
              <a:buClr>
                <a:srgbClr val="E4A07C"/>
              </a:buClr>
              <a:buFontTx/>
              <a:buChar char="•"/>
              <a:defRPr/>
            </a:pPr>
            <a:r>
              <a:rPr lang="en-GB" sz="2400" b="1" i="0" dirty="0">
                <a:solidFill>
                  <a:schemeClr val="bg1"/>
                </a:solidFill>
                <a:latin typeface="Arial"/>
                <a:cs typeface="Arial"/>
              </a:rPr>
              <a:t> Archery</a:t>
            </a:r>
          </a:p>
          <a:p>
            <a:pPr eaLnBrk="1" hangingPunct="1">
              <a:spcAft>
                <a:spcPts val="300"/>
              </a:spcAft>
              <a:buClr>
                <a:srgbClr val="E4A07C"/>
              </a:buClr>
              <a:buFontTx/>
              <a:buChar char="•"/>
              <a:defRPr/>
            </a:pPr>
            <a:r>
              <a:rPr lang="en-GB" sz="2400" b="1" i="0" dirty="0">
                <a:solidFill>
                  <a:schemeClr val="bg1"/>
                </a:solidFill>
                <a:latin typeface="Arial"/>
                <a:cs typeface="Arial"/>
              </a:rPr>
              <a:t> Canoeing</a:t>
            </a:r>
          </a:p>
          <a:p>
            <a:pPr eaLnBrk="1" hangingPunct="1">
              <a:spcAft>
                <a:spcPts val="300"/>
              </a:spcAft>
              <a:buClr>
                <a:srgbClr val="E4A07C"/>
              </a:buClr>
              <a:buFontTx/>
              <a:buChar char="•"/>
              <a:defRPr/>
            </a:pPr>
            <a:r>
              <a:rPr lang="en-GB" sz="2400" b="1" i="0" dirty="0">
                <a:solidFill>
                  <a:schemeClr val="bg1"/>
                </a:solidFill>
                <a:latin typeface="Arial"/>
                <a:cs typeface="Arial"/>
              </a:rPr>
              <a:t> Challenge Course</a:t>
            </a:r>
          </a:p>
          <a:p>
            <a:pPr eaLnBrk="1" hangingPunct="1">
              <a:spcAft>
                <a:spcPts val="300"/>
              </a:spcAft>
              <a:buClr>
                <a:srgbClr val="E4A07C"/>
              </a:buClr>
              <a:buFontTx/>
              <a:buChar char="•"/>
              <a:defRPr/>
            </a:pPr>
            <a:r>
              <a:rPr lang="en-GB" sz="2400" b="1" i="0" dirty="0">
                <a:solidFill>
                  <a:schemeClr val="bg1"/>
                </a:solidFill>
                <a:latin typeface="Arial"/>
                <a:cs typeface="Arial"/>
              </a:rPr>
              <a:t> Climbing</a:t>
            </a:r>
          </a:p>
          <a:p>
            <a:pPr eaLnBrk="1" hangingPunct="1">
              <a:spcAft>
                <a:spcPts val="300"/>
              </a:spcAft>
              <a:buClr>
                <a:srgbClr val="E4A07C"/>
              </a:buClr>
              <a:buFontTx/>
              <a:buChar char="•"/>
              <a:defRPr/>
            </a:pPr>
            <a:r>
              <a:rPr lang="en-GB" sz="2400" b="1" i="0" dirty="0">
                <a:solidFill>
                  <a:schemeClr val="bg1"/>
                </a:solidFill>
                <a:latin typeface="Arial"/>
                <a:cs typeface="Arial"/>
              </a:rPr>
              <a:t> Crate Challenge</a:t>
            </a:r>
          </a:p>
          <a:p>
            <a:pPr eaLnBrk="1" hangingPunct="1">
              <a:spcAft>
                <a:spcPts val="300"/>
              </a:spcAft>
              <a:buClr>
                <a:srgbClr val="E4A07C"/>
              </a:buClr>
              <a:buFontTx/>
              <a:buChar char="•"/>
              <a:defRPr/>
            </a:pPr>
            <a:r>
              <a:rPr lang="en-GB" sz="2400" b="1" i="0" dirty="0">
                <a:solidFill>
                  <a:schemeClr val="bg1"/>
                </a:solidFill>
                <a:latin typeface="Arial"/>
                <a:cs typeface="Arial"/>
              </a:rPr>
              <a:t> Dry Slope Skiing</a:t>
            </a:r>
          </a:p>
          <a:p>
            <a:pPr eaLnBrk="1" hangingPunct="1">
              <a:spcAft>
                <a:spcPts val="300"/>
              </a:spcAft>
              <a:buClr>
                <a:srgbClr val="E4A07C"/>
              </a:buClr>
              <a:buFontTx/>
              <a:buChar char="•"/>
              <a:defRPr/>
            </a:pPr>
            <a:r>
              <a:rPr lang="en-GB" sz="2400" b="1" i="0" dirty="0">
                <a:solidFill>
                  <a:schemeClr val="bg1"/>
                </a:solidFill>
                <a:latin typeface="Arial"/>
                <a:cs typeface="Arial"/>
              </a:rPr>
              <a:t> Fencing</a:t>
            </a:r>
          </a:p>
        </p:txBody>
      </p:sp>
      <p:sp>
        <p:nvSpPr>
          <p:cNvPr id="11" name="TextBox 10">
            <a:extLst>
              <a:ext uri="{FF2B5EF4-FFF2-40B4-BE49-F238E27FC236}">
                <a16:creationId xmlns:a16="http://schemas.microsoft.com/office/drawing/2014/main" id="{D3543732-ABF0-4784-9BED-3DF084DBC0FA}"/>
              </a:ext>
            </a:extLst>
          </p:cNvPr>
          <p:cNvSpPr txBox="1"/>
          <p:nvPr/>
        </p:nvSpPr>
        <p:spPr>
          <a:xfrm>
            <a:off x="7321893" y="6217985"/>
            <a:ext cx="9144000" cy="4093428"/>
          </a:xfrm>
          <a:prstGeom prst="rect">
            <a:avLst/>
          </a:prstGeom>
          <a:noFill/>
        </p:spPr>
        <p:txBody>
          <a:bodyPr wrap="square">
            <a:spAutoFit/>
          </a:bodyPr>
          <a:lstStyle/>
          <a:p>
            <a:pPr eaLnBrk="1" hangingPunct="1">
              <a:spcAft>
                <a:spcPts val="300"/>
              </a:spcAft>
              <a:buClr>
                <a:srgbClr val="E4A07C"/>
              </a:buClr>
              <a:buFontTx/>
              <a:buChar char="•"/>
              <a:defRPr/>
            </a:pPr>
            <a:r>
              <a:rPr lang="en-GB" sz="2400" b="1" i="0" dirty="0">
                <a:solidFill>
                  <a:schemeClr val="bg1"/>
                </a:solidFill>
                <a:latin typeface="Arial"/>
                <a:cs typeface="Arial"/>
              </a:rPr>
              <a:t> First Aid</a:t>
            </a:r>
          </a:p>
          <a:p>
            <a:pPr eaLnBrk="1" hangingPunct="1">
              <a:spcAft>
                <a:spcPts val="300"/>
              </a:spcAft>
              <a:buClr>
                <a:srgbClr val="E4A07C"/>
              </a:buClr>
              <a:buFontTx/>
              <a:buChar char="•"/>
              <a:defRPr/>
            </a:pPr>
            <a:r>
              <a:rPr lang="en-GB" sz="2400" b="1" i="0" dirty="0">
                <a:solidFill>
                  <a:schemeClr val="bg1"/>
                </a:solidFill>
                <a:latin typeface="Arial"/>
                <a:cs typeface="Arial"/>
              </a:rPr>
              <a:t> Giant Swing</a:t>
            </a:r>
          </a:p>
          <a:p>
            <a:pPr eaLnBrk="1" hangingPunct="1">
              <a:spcAft>
                <a:spcPts val="300"/>
              </a:spcAft>
              <a:buClr>
                <a:srgbClr val="E4A07C"/>
              </a:buClr>
              <a:buFontTx/>
              <a:buChar char="•"/>
              <a:defRPr/>
            </a:pPr>
            <a:r>
              <a:rPr lang="en-GB" sz="2400" b="1" i="0" dirty="0">
                <a:solidFill>
                  <a:schemeClr val="bg1"/>
                </a:solidFill>
                <a:latin typeface="Arial"/>
                <a:cs typeface="Arial"/>
              </a:rPr>
              <a:t> Hiking</a:t>
            </a:r>
          </a:p>
          <a:p>
            <a:pPr eaLnBrk="1" hangingPunct="1">
              <a:spcAft>
                <a:spcPts val="300"/>
              </a:spcAft>
              <a:buClr>
                <a:srgbClr val="E4A07C"/>
              </a:buClr>
              <a:buFontTx/>
              <a:buChar char="•"/>
              <a:defRPr/>
            </a:pPr>
            <a:r>
              <a:rPr lang="en-GB" sz="2400" b="1" i="0" dirty="0">
                <a:solidFill>
                  <a:schemeClr val="bg1"/>
                </a:solidFill>
                <a:latin typeface="Arial"/>
                <a:cs typeface="Arial"/>
              </a:rPr>
              <a:t> Jacob’s Ladder</a:t>
            </a:r>
          </a:p>
          <a:p>
            <a:pPr eaLnBrk="1" hangingPunct="1">
              <a:spcAft>
                <a:spcPts val="300"/>
              </a:spcAft>
              <a:buClr>
                <a:srgbClr val="E4A07C"/>
              </a:buClr>
              <a:buFontTx/>
              <a:buChar char="•"/>
              <a:defRPr/>
            </a:pPr>
            <a:r>
              <a:rPr lang="en-GB" sz="2400" b="1" i="0" dirty="0">
                <a:solidFill>
                  <a:schemeClr val="bg1"/>
                </a:solidFill>
                <a:latin typeface="Arial"/>
                <a:cs typeface="Arial"/>
              </a:rPr>
              <a:t> Low Level Ropes</a:t>
            </a:r>
            <a:br>
              <a:rPr lang="en-GB" sz="2400" b="1" i="0" dirty="0">
                <a:solidFill>
                  <a:schemeClr val="bg1"/>
                </a:solidFill>
                <a:latin typeface="Arial"/>
                <a:cs typeface="Arial"/>
              </a:rPr>
            </a:br>
            <a:r>
              <a:rPr lang="en-GB" sz="2400" b="1" i="0" dirty="0">
                <a:solidFill>
                  <a:schemeClr val="bg1"/>
                </a:solidFill>
                <a:latin typeface="Arial"/>
                <a:cs typeface="Arial"/>
              </a:rPr>
              <a:t>  Course</a:t>
            </a:r>
          </a:p>
          <a:p>
            <a:pPr eaLnBrk="1" hangingPunct="1">
              <a:spcAft>
                <a:spcPts val="300"/>
              </a:spcAft>
              <a:buClr>
                <a:srgbClr val="E4A07C"/>
              </a:buClr>
              <a:buFontTx/>
              <a:buChar char="•"/>
              <a:defRPr/>
            </a:pPr>
            <a:r>
              <a:rPr lang="en-GB" sz="2400" b="1" i="0" dirty="0">
                <a:solidFill>
                  <a:schemeClr val="bg1"/>
                </a:solidFill>
                <a:latin typeface="Arial"/>
                <a:cs typeface="Arial"/>
              </a:rPr>
              <a:t> Mountain Biking</a:t>
            </a:r>
          </a:p>
          <a:p>
            <a:pPr eaLnBrk="1" hangingPunct="1">
              <a:spcAft>
                <a:spcPts val="300"/>
              </a:spcAft>
              <a:buClr>
                <a:srgbClr val="E4A07C"/>
              </a:buClr>
              <a:buFontTx/>
              <a:buChar char="•"/>
              <a:defRPr/>
            </a:pPr>
            <a:r>
              <a:rPr lang="en-GB" sz="2400" b="1" i="0" dirty="0">
                <a:solidFill>
                  <a:schemeClr val="bg1"/>
                </a:solidFill>
                <a:latin typeface="Arial"/>
                <a:cs typeface="Arial"/>
              </a:rPr>
              <a:t> Nature Trail</a:t>
            </a:r>
          </a:p>
          <a:p>
            <a:pPr eaLnBrk="1" hangingPunct="1">
              <a:spcAft>
                <a:spcPts val="300"/>
              </a:spcAft>
              <a:buClr>
                <a:srgbClr val="E4A07C"/>
              </a:buClr>
              <a:buFontTx/>
              <a:buChar char="•"/>
              <a:defRPr/>
            </a:pPr>
            <a:r>
              <a:rPr lang="en-GB" sz="2400" b="1" i="0" dirty="0">
                <a:solidFill>
                  <a:schemeClr val="bg1"/>
                </a:solidFill>
                <a:latin typeface="Arial"/>
                <a:cs typeface="Arial"/>
              </a:rPr>
              <a:t> Orienteering</a:t>
            </a:r>
          </a:p>
          <a:p>
            <a:pPr eaLnBrk="1" hangingPunct="1">
              <a:spcAft>
                <a:spcPts val="300"/>
              </a:spcAft>
              <a:buClr>
                <a:srgbClr val="E4A07C"/>
              </a:buClr>
              <a:buFontTx/>
              <a:buChar char="•"/>
              <a:defRPr/>
            </a:pPr>
            <a:r>
              <a:rPr lang="en-GB" sz="2400" b="1" i="0" dirty="0">
                <a:solidFill>
                  <a:schemeClr val="bg1"/>
                </a:solidFill>
                <a:latin typeface="Arial"/>
                <a:cs typeface="Arial"/>
              </a:rPr>
              <a:t> Problem Solving</a:t>
            </a:r>
          </a:p>
        </p:txBody>
      </p:sp>
      <p:sp>
        <p:nvSpPr>
          <p:cNvPr id="12" name="TextBox 11">
            <a:extLst>
              <a:ext uri="{FF2B5EF4-FFF2-40B4-BE49-F238E27FC236}">
                <a16:creationId xmlns:a16="http://schemas.microsoft.com/office/drawing/2014/main" id="{78EC4597-81C7-4A68-BB49-0DF3587583DD}"/>
              </a:ext>
            </a:extLst>
          </p:cNvPr>
          <p:cNvSpPr txBox="1"/>
          <p:nvPr/>
        </p:nvSpPr>
        <p:spPr>
          <a:xfrm>
            <a:off x="11879943" y="6258409"/>
            <a:ext cx="4536278" cy="3316292"/>
          </a:xfrm>
          <a:prstGeom prst="rect">
            <a:avLst/>
          </a:prstGeom>
          <a:noFill/>
        </p:spPr>
        <p:txBody>
          <a:bodyPr wrap="square">
            <a:spAutoFit/>
          </a:bodyPr>
          <a:lstStyle/>
          <a:p>
            <a:pPr eaLnBrk="1" hangingPunct="1">
              <a:spcAft>
                <a:spcPts val="300"/>
              </a:spcAft>
              <a:buClr>
                <a:srgbClr val="E4A07C"/>
              </a:buClr>
              <a:buFontTx/>
              <a:buChar char="•"/>
              <a:defRPr/>
            </a:pPr>
            <a:r>
              <a:rPr lang="en-GB" sz="2400" b="1" i="0" dirty="0">
                <a:solidFill>
                  <a:schemeClr val="bg1"/>
                </a:solidFill>
                <a:latin typeface="Arial"/>
                <a:cs typeface="Arial"/>
              </a:rPr>
              <a:t> Quad Biking</a:t>
            </a:r>
          </a:p>
          <a:p>
            <a:pPr eaLnBrk="1" hangingPunct="1">
              <a:spcAft>
                <a:spcPts val="300"/>
              </a:spcAft>
              <a:buClr>
                <a:srgbClr val="E4A07C"/>
              </a:buClr>
              <a:buFontTx/>
              <a:buChar char="•"/>
              <a:defRPr/>
            </a:pPr>
            <a:r>
              <a:rPr lang="en-GB" sz="2400" b="1" i="0" dirty="0">
                <a:solidFill>
                  <a:schemeClr val="bg1"/>
                </a:solidFill>
                <a:latin typeface="Arial"/>
                <a:cs typeface="Arial"/>
              </a:rPr>
              <a:t> Raft Building</a:t>
            </a:r>
          </a:p>
          <a:p>
            <a:pPr eaLnBrk="1" hangingPunct="1">
              <a:spcAft>
                <a:spcPts val="300"/>
              </a:spcAft>
              <a:buClr>
                <a:srgbClr val="E4A07C"/>
              </a:buClr>
              <a:buFontTx/>
              <a:buChar char="•"/>
              <a:defRPr/>
            </a:pPr>
            <a:r>
              <a:rPr lang="en-GB" sz="2400" b="1" i="0" dirty="0">
                <a:solidFill>
                  <a:schemeClr val="bg1"/>
                </a:solidFill>
                <a:latin typeface="Arial"/>
                <a:cs typeface="Arial"/>
              </a:rPr>
              <a:t> Sensory Trail</a:t>
            </a:r>
          </a:p>
          <a:p>
            <a:pPr eaLnBrk="1" hangingPunct="1">
              <a:spcAft>
                <a:spcPts val="300"/>
              </a:spcAft>
              <a:buClr>
                <a:srgbClr val="E4A07C"/>
              </a:buClr>
              <a:buFontTx/>
              <a:buChar char="•"/>
              <a:defRPr/>
            </a:pPr>
            <a:r>
              <a:rPr lang="en-GB" sz="2400" b="1" i="0" dirty="0">
                <a:solidFill>
                  <a:schemeClr val="bg1"/>
                </a:solidFill>
                <a:latin typeface="Arial"/>
                <a:cs typeface="Arial"/>
              </a:rPr>
              <a:t> Sports and Team Games</a:t>
            </a:r>
          </a:p>
          <a:p>
            <a:pPr eaLnBrk="1" hangingPunct="1">
              <a:spcAft>
                <a:spcPts val="300"/>
              </a:spcAft>
              <a:buClr>
                <a:srgbClr val="E4A07C"/>
              </a:buClr>
              <a:buFontTx/>
              <a:buChar char="•"/>
              <a:defRPr/>
            </a:pPr>
            <a:r>
              <a:rPr lang="en-GB" sz="2400" b="1" i="0" dirty="0">
                <a:solidFill>
                  <a:schemeClr val="bg1"/>
                </a:solidFill>
                <a:latin typeface="Arial"/>
                <a:cs typeface="Arial"/>
              </a:rPr>
              <a:t> Survivor</a:t>
            </a:r>
          </a:p>
          <a:p>
            <a:pPr eaLnBrk="1" hangingPunct="1">
              <a:spcAft>
                <a:spcPts val="300"/>
              </a:spcAft>
              <a:buClr>
                <a:srgbClr val="E4A07C"/>
              </a:buClr>
              <a:buFontTx/>
              <a:buChar char="•"/>
              <a:defRPr/>
            </a:pPr>
            <a:r>
              <a:rPr lang="en-GB" sz="2400" b="1" i="0" dirty="0">
                <a:solidFill>
                  <a:schemeClr val="bg1"/>
                </a:solidFill>
                <a:latin typeface="Arial"/>
                <a:cs typeface="Arial"/>
              </a:rPr>
              <a:t> Trapeze</a:t>
            </a:r>
          </a:p>
          <a:p>
            <a:pPr eaLnBrk="1" hangingPunct="1">
              <a:spcAft>
                <a:spcPts val="300"/>
              </a:spcAft>
              <a:buClr>
                <a:srgbClr val="E4A07C"/>
              </a:buClr>
              <a:buFontTx/>
              <a:buChar char="•"/>
              <a:defRPr/>
            </a:pPr>
            <a:r>
              <a:rPr lang="en-GB" sz="2400" b="1" i="0" dirty="0">
                <a:solidFill>
                  <a:schemeClr val="bg1"/>
                </a:solidFill>
                <a:latin typeface="Arial"/>
                <a:cs typeface="Arial"/>
              </a:rPr>
              <a:t> Vertical Challenge</a:t>
            </a:r>
          </a:p>
          <a:p>
            <a:pPr eaLnBrk="1" hangingPunct="1">
              <a:spcAft>
                <a:spcPts val="300"/>
              </a:spcAft>
              <a:buClr>
                <a:srgbClr val="E4A07C"/>
              </a:buClr>
              <a:buFontTx/>
              <a:buChar char="•"/>
              <a:defRPr/>
            </a:pPr>
            <a:r>
              <a:rPr lang="en-GB" sz="2400" b="1" i="0" dirty="0">
                <a:solidFill>
                  <a:schemeClr val="bg1"/>
                </a:solidFill>
                <a:latin typeface="Arial"/>
                <a:cs typeface="Arial"/>
              </a:rPr>
              <a:t> Zip Wire</a:t>
            </a:r>
          </a:p>
        </p:txBody>
      </p:sp>
    </p:spTree>
    <p:extLst>
      <p:ext uri="{BB962C8B-B14F-4D97-AF65-F5344CB8AC3E}">
        <p14:creationId xmlns:p14="http://schemas.microsoft.com/office/powerpoint/2010/main" val="20540899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3"/>
          <p:cNvSpPr txBox="1">
            <a:spLocks noChangeArrowheads="1"/>
          </p:cNvSpPr>
          <p:nvPr/>
        </p:nvSpPr>
        <p:spPr bwMode="auto">
          <a:xfrm>
            <a:off x="3095625"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7" name="Rectangle 6"/>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9" name="Rectangle 8"/>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dirty="0">
              <a:solidFill>
                <a:schemeClr val="lt1"/>
              </a:solidFill>
            </a:endParaRPr>
          </a:p>
        </p:txBody>
      </p:sp>
      <p:sp>
        <p:nvSpPr>
          <p:cNvPr id="10" name="TextBox 3"/>
          <p:cNvSpPr txBox="1">
            <a:spLocks noChangeArrowheads="1"/>
          </p:cNvSpPr>
          <p:nvPr/>
        </p:nvSpPr>
        <p:spPr bwMode="auto">
          <a:xfrm>
            <a:off x="2775293" y="6003572"/>
            <a:ext cx="12540907" cy="3593291"/>
          </a:xfrm>
          <a:prstGeom prst="rect">
            <a:avLst/>
          </a:prstGeom>
          <a:noFill/>
          <a:ln>
            <a:noFill/>
          </a:ln>
        </p:spPr>
        <p:txBody>
          <a:bodyPr wrap="square" numCol="3">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300"/>
              </a:spcAft>
              <a:buClr>
                <a:srgbClr val="E4A07C"/>
              </a:buClr>
              <a:buFontTx/>
              <a:buChar char="•"/>
              <a:defRPr/>
            </a:pPr>
            <a:r>
              <a:rPr lang="en-GB" sz="3000" b="1" i="0" dirty="0">
                <a:solidFill>
                  <a:schemeClr val="bg1"/>
                </a:solidFill>
                <a:latin typeface="Arial"/>
                <a:cs typeface="Arial"/>
              </a:rPr>
              <a:t> Ambush</a:t>
            </a:r>
          </a:p>
          <a:p>
            <a:pPr eaLnBrk="1" hangingPunct="1">
              <a:spcAft>
                <a:spcPts val="300"/>
              </a:spcAft>
              <a:buClr>
                <a:srgbClr val="E4A07C"/>
              </a:buClr>
              <a:buFontTx/>
              <a:buChar char="•"/>
              <a:defRPr/>
            </a:pPr>
            <a:r>
              <a:rPr lang="en-GB" sz="3000" b="1" i="0" dirty="0">
                <a:solidFill>
                  <a:schemeClr val="bg1"/>
                </a:solidFill>
                <a:latin typeface="Arial"/>
                <a:cs typeface="Arial"/>
              </a:rPr>
              <a:t> Campfire</a:t>
            </a:r>
          </a:p>
          <a:p>
            <a:pPr eaLnBrk="1" hangingPunct="1">
              <a:spcAft>
                <a:spcPts val="300"/>
              </a:spcAft>
              <a:buClr>
                <a:srgbClr val="E4A07C"/>
              </a:buClr>
              <a:buFontTx/>
              <a:buChar char="•"/>
              <a:defRPr/>
            </a:pPr>
            <a:r>
              <a:rPr lang="en-GB" sz="3000" b="1" i="0" dirty="0">
                <a:solidFill>
                  <a:schemeClr val="bg1"/>
                </a:solidFill>
                <a:latin typeface="Arial"/>
                <a:cs typeface="Arial"/>
              </a:rPr>
              <a:t> Capture the Flag</a:t>
            </a:r>
          </a:p>
          <a:p>
            <a:pPr eaLnBrk="1" hangingPunct="1">
              <a:spcAft>
                <a:spcPts val="300"/>
              </a:spcAft>
              <a:buClr>
                <a:srgbClr val="E4A07C"/>
              </a:buClr>
              <a:buFontTx/>
              <a:buChar char="•"/>
              <a:defRPr/>
            </a:pPr>
            <a:r>
              <a:rPr lang="en-GB" sz="3000" b="1" i="0" dirty="0">
                <a:solidFill>
                  <a:schemeClr val="bg1"/>
                </a:solidFill>
                <a:latin typeface="Arial"/>
                <a:cs typeface="Arial"/>
              </a:rPr>
              <a:t> Cluedo</a:t>
            </a:r>
          </a:p>
          <a:p>
            <a:pPr eaLnBrk="1" hangingPunct="1">
              <a:spcAft>
                <a:spcPts val="300"/>
              </a:spcAft>
              <a:buClr>
                <a:srgbClr val="E4A07C"/>
              </a:buClr>
              <a:buFontTx/>
              <a:buChar char="•"/>
              <a:defRPr/>
            </a:pPr>
            <a:r>
              <a:rPr lang="en-GB" sz="3000" b="1" i="0" dirty="0">
                <a:solidFill>
                  <a:schemeClr val="bg1"/>
                </a:solidFill>
                <a:latin typeface="Arial"/>
                <a:cs typeface="Arial"/>
              </a:rPr>
              <a:t> Disco</a:t>
            </a:r>
          </a:p>
          <a:p>
            <a:pPr eaLnBrk="1" hangingPunct="1">
              <a:spcAft>
                <a:spcPts val="300"/>
              </a:spcAft>
              <a:buClr>
                <a:srgbClr val="E4A07C"/>
              </a:buClr>
              <a:buFontTx/>
              <a:buChar char="•"/>
              <a:defRPr/>
            </a:pPr>
            <a:r>
              <a:rPr lang="en-GB" sz="3000" b="1" i="0" dirty="0">
                <a:solidFill>
                  <a:schemeClr val="bg1"/>
                </a:solidFill>
                <a:latin typeface="Arial"/>
                <a:cs typeface="Arial"/>
              </a:rPr>
              <a:t> Passport to the World</a:t>
            </a:r>
          </a:p>
          <a:p>
            <a:pPr eaLnBrk="1" hangingPunct="1">
              <a:spcAft>
                <a:spcPts val="300"/>
              </a:spcAft>
              <a:buClr>
                <a:srgbClr val="E4A07C"/>
              </a:buClr>
              <a:buFontTx/>
              <a:buChar char="•"/>
              <a:defRPr/>
            </a:pPr>
            <a:endParaRPr lang="en-GB" sz="3000" b="1" i="0" dirty="0">
              <a:solidFill>
                <a:schemeClr val="bg1"/>
              </a:solidFill>
              <a:latin typeface="Arial"/>
              <a:cs typeface="Arial"/>
            </a:endParaRPr>
          </a:p>
        </p:txBody>
      </p:sp>
      <p:sp>
        <p:nvSpPr>
          <p:cNvPr id="36870" name="Title 2"/>
          <p:cNvSpPr txBox="1">
            <a:spLocks/>
          </p:cNvSpPr>
          <p:nvPr/>
        </p:nvSpPr>
        <p:spPr bwMode="auto">
          <a:xfrm>
            <a:off x="3314700" y="4619643"/>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Evening entertainment</a:t>
            </a:r>
          </a:p>
        </p:txBody>
      </p:sp>
      <p:pic>
        <p:nvPicPr>
          <p:cNvPr id="36871"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9E29CEAD-EFCB-4E1A-B869-D348638A6868}"/>
              </a:ext>
            </a:extLst>
          </p:cNvPr>
          <p:cNvSpPr txBox="1"/>
          <p:nvPr/>
        </p:nvSpPr>
        <p:spPr>
          <a:xfrm>
            <a:off x="8229600" y="6103696"/>
            <a:ext cx="9144000" cy="2054409"/>
          </a:xfrm>
          <a:prstGeom prst="rect">
            <a:avLst/>
          </a:prstGeom>
          <a:noFill/>
        </p:spPr>
        <p:txBody>
          <a:bodyPr wrap="square">
            <a:spAutoFit/>
          </a:bodyPr>
          <a:lstStyle/>
          <a:p>
            <a:pPr marL="457200" indent="-457200" eaLnBrk="1" hangingPunct="1">
              <a:spcAft>
                <a:spcPts val="300"/>
              </a:spcAft>
              <a:buClr>
                <a:srgbClr val="E4A07C"/>
              </a:buClr>
              <a:buFont typeface="Arial" panose="020B0604020202020204" pitchFamily="34" charset="0"/>
              <a:buChar char="•"/>
              <a:defRPr/>
            </a:pPr>
            <a:r>
              <a:rPr lang="en-GB" sz="3000" b="1" i="0" dirty="0">
                <a:solidFill>
                  <a:schemeClr val="bg1"/>
                </a:solidFill>
                <a:latin typeface="Arial"/>
                <a:cs typeface="Arial"/>
              </a:rPr>
              <a:t>Snapshot</a:t>
            </a:r>
          </a:p>
          <a:p>
            <a:pPr eaLnBrk="1" hangingPunct="1">
              <a:spcAft>
                <a:spcPts val="300"/>
              </a:spcAft>
              <a:buClr>
                <a:srgbClr val="E4A07C"/>
              </a:buClr>
              <a:buFontTx/>
              <a:buChar char="•"/>
              <a:defRPr/>
            </a:pPr>
            <a:r>
              <a:rPr lang="en-GB" sz="3000" b="1" i="0" dirty="0">
                <a:solidFill>
                  <a:schemeClr val="bg1"/>
                </a:solidFill>
                <a:latin typeface="Arial"/>
                <a:cs typeface="Arial"/>
              </a:rPr>
              <a:t> Splash</a:t>
            </a:r>
          </a:p>
          <a:p>
            <a:pPr eaLnBrk="1" hangingPunct="1">
              <a:spcAft>
                <a:spcPts val="300"/>
              </a:spcAft>
              <a:buClr>
                <a:srgbClr val="E4A07C"/>
              </a:buClr>
              <a:buFontTx/>
              <a:buChar char="•"/>
              <a:defRPr/>
            </a:pPr>
            <a:r>
              <a:rPr lang="en-GB" sz="3000" b="1" i="0" dirty="0">
                <a:solidFill>
                  <a:schemeClr val="bg1"/>
                </a:solidFill>
                <a:latin typeface="Arial"/>
                <a:cs typeface="Arial"/>
              </a:rPr>
              <a:t> Starburst</a:t>
            </a:r>
          </a:p>
          <a:p>
            <a:pPr eaLnBrk="1" hangingPunct="1">
              <a:spcAft>
                <a:spcPts val="300"/>
              </a:spcAft>
              <a:buClr>
                <a:srgbClr val="E4A07C"/>
              </a:buClr>
              <a:buFontTx/>
              <a:buChar char="•"/>
              <a:defRPr/>
            </a:pPr>
            <a:r>
              <a:rPr lang="en-GB" sz="3000" b="1" i="0" dirty="0">
                <a:solidFill>
                  <a:schemeClr val="bg1"/>
                </a:solidFill>
                <a:latin typeface="Arial"/>
                <a:cs typeface="Arial"/>
              </a:rPr>
              <a:t> Team Challenge</a:t>
            </a:r>
          </a:p>
        </p:txBody>
      </p:sp>
    </p:spTree>
    <p:extLst>
      <p:ext uri="{BB962C8B-B14F-4D97-AF65-F5344CB8AC3E}">
        <p14:creationId xmlns:p14="http://schemas.microsoft.com/office/powerpoint/2010/main" val="6964344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147" y="252415"/>
            <a:ext cx="13708856" cy="1029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84546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3657600" y="514350"/>
            <a:ext cx="10217943" cy="1714500"/>
          </a:xfrm>
        </p:spPr>
        <p:txBody>
          <a:bodyPr/>
          <a:lstStyle/>
          <a:p>
            <a:r>
              <a:rPr lang="en-GB" altLang="en-US" dirty="0">
                <a:latin typeface="Arial" panose="020B0604020202020204" pitchFamily="34" charset="0"/>
                <a:cs typeface="Arial" panose="020B0604020202020204" pitchFamily="34" charset="0"/>
              </a:rPr>
              <a:t>SAMPLE ITINERARY </a:t>
            </a:r>
          </a:p>
        </p:txBody>
      </p:sp>
      <p:pic>
        <p:nvPicPr>
          <p:cNvPr id="419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2171700"/>
            <a:ext cx="14187490" cy="708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6001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43011" name="Text Box 3"/>
          <p:cNvSpPr txBox="1">
            <a:spLocks noChangeArrowheads="1"/>
          </p:cNvSpPr>
          <p:nvPr/>
        </p:nvSpPr>
        <p:spPr bwMode="auto">
          <a:xfrm>
            <a:off x="2988470"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10" name="Rectangle 9"/>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43013" name="TextBox 3"/>
          <p:cNvSpPr txBox="1">
            <a:spLocks noChangeArrowheads="1"/>
          </p:cNvSpPr>
          <p:nvPr/>
        </p:nvSpPr>
        <p:spPr bwMode="auto">
          <a:xfrm>
            <a:off x="2514600" y="6425591"/>
            <a:ext cx="13106400"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spcAft>
                <a:spcPts val="300"/>
              </a:spcAft>
              <a:buClr>
                <a:srgbClr val="E4A07C"/>
              </a:buClr>
              <a:buFontTx/>
              <a:buChar char="•"/>
            </a:pPr>
            <a:r>
              <a:rPr lang="en-GB" altLang="en-US" sz="3000" dirty="0">
                <a:solidFill>
                  <a:schemeClr val="bg1"/>
                </a:solidFill>
                <a:latin typeface="Arial" panose="020B0604020202020204" pitchFamily="34" charset="0"/>
                <a:cs typeface="Arial" panose="020B0604020202020204" pitchFamily="34" charset="0"/>
              </a:rPr>
              <a:t> </a:t>
            </a:r>
            <a:r>
              <a:rPr lang="en-GB" altLang="en-US" sz="3000" b="1" dirty="0">
                <a:solidFill>
                  <a:schemeClr val="bg1"/>
                </a:solidFill>
                <a:latin typeface="Arial" panose="020B0604020202020204" pitchFamily="34" charset="0"/>
                <a:cs typeface="Arial" panose="020B0604020202020204" pitchFamily="34" charset="0"/>
              </a:rPr>
              <a:t>Main House – </a:t>
            </a:r>
            <a:r>
              <a:rPr lang="en-GB" altLang="en-US" sz="3000" b="1" dirty="0" err="1">
                <a:solidFill>
                  <a:schemeClr val="bg1"/>
                </a:solidFill>
                <a:latin typeface="Arial" panose="020B0604020202020204" pitchFamily="34" charset="0"/>
                <a:cs typeface="Arial" panose="020B0604020202020204" pitchFamily="34" charset="0"/>
              </a:rPr>
              <a:t>en</a:t>
            </a:r>
            <a:r>
              <a:rPr lang="en-GB" altLang="en-US" sz="3000" b="1" dirty="0">
                <a:solidFill>
                  <a:schemeClr val="bg1"/>
                </a:solidFill>
                <a:latin typeface="Arial" panose="020B0604020202020204" pitchFamily="34" charset="0"/>
                <a:cs typeface="Arial" panose="020B0604020202020204" pitchFamily="34" charset="0"/>
              </a:rPr>
              <a:t> suite rooms sleep 4-10</a:t>
            </a:r>
          </a:p>
          <a:p>
            <a:pPr>
              <a:spcBef>
                <a:spcPct val="0"/>
              </a:spcBef>
              <a:spcAft>
                <a:spcPts val="300"/>
              </a:spcAft>
              <a:buClr>
                <a:srgbClr val="E4A07C"/>
              </a:buClr>
              <a:buFontTx/>
              <a:buChar char="•"/>
            </a:pPr>
            <a:r>
              <a:rPr lang="en-GB" altLang="en-US" sz="3000" b="1" dirty="0">
                <a:solidFill>
                  <a:schemeClr val="bg1"/>
                </a:solidFill>
                <a:latin typeface="Arial" panose="020B0604020202020204" pitchFamily="34" charset="0"/>
                <a:cs typeface="Arial" panose="020B0604020202020204" pitchFamily="34" charset="0"/>
              </a:rPr>
              <a:t> Chalets – </a:t>
            </a:r>
            <a:r>
              <a:rPr lang="en-GB" altLang="en-US" sz="3000" b="1" dirty="0" err="1">
                <a:solidFill>
                  <a:schemeClr val="bg1"/>
                </a:solidFill>
                <a:latin typeface="Arial" panose="020B0604020202020204" pitchFamily="34" charset="0"/>
                <a:cs typeface="Arial" panose="020B0604020202020204" pitchFamily="34" charset="0"/>
              </a:rPr>
              <a:t>en</a:t>
            </a:r>
            <a:r>
              <a:rPr lang="en-GB" altLang="en-US" sz="3000" b="1" dirty="0">
                <a:solidFill>
                  <a:schemeClr val="bg1"/>
                </a:solidFill>
                <a:latin typeface="Arial" panose="020B0604020202020204" pitchFamily="34" charset="0"/>
                <a:cs typeface="Arial" panose="020B0604020202020204" pitchFamily="34" charset="0"/>
              </a:rPr>
              <a:t> suite rooms sleep 4-6</a:t>
            </a:r>
          </a:p>
          <a:p>
            <a:pPr>
              <a:spcBef>
                <a:spcPct val="0"/>
              </a:spcBef>
              <a:spcAft>
                <a:spcPts val="300"/>
              </a:spcAft>
              <a:buClr>
                <a:srgbClr val="E4A07C"/>
              </a:buClr>
              <a:buFontTx/>
              <a:buChar char="•"/>
            </a:pPr>
            <a:r>
              <a:rPr lang="en-GB" altLang="en-US" sz="3000" b="1" dirty="0">
                <a:solidFill>
                  <a:schemeClr val="bg1"/>
                </a:solidFill>
                <a:latin typeface="Arial" panose="020B0604020202020204" pitchFamily="34" charset="0"/>
                <a:cs typeface="Arial" panose="020B0604020202020204" pitchFamily="34" charset="0"/>
              </a:rPr>
              <a:t>Teaching Staff have rooms next door to the children’s rooms.</a:t>
            </a:r>
          </a:p>
          <a:p>
            <a:pPr>
              <a:spcBef>
                <a:spcPct val="0"/>
              </a:spcBef>
              <a:spcAft>
                <a:spcPts val="300"/>
              </a:spcAft>
              <a:buClr>
                <a:srgbClr val="E4A07C"/>
              </a:buClr>
              <a:buFontTx/>
              <a:buChar char="•"/>
            </a:pPr>
            <a:endParaRPr lang="en-GB" altLang="en-US" sz="3000" b="1" dirty="0">
              <a:solidFill>
                <a:schemeClr val="bg1"/>
              </a:solidFill>
              <a:latin typeface="Arial" panose="020B0604020202020204" pitchFamily="34" charset="0"/>
              <a:cs typeface="Arial" panose="020B0604020202020204" pitchFamily="34" charset="0"/>
            </a:endParaRPr>
          </a:p>
          <a:p>
            <a:pPr>
              <a:spcBef>
                <a:spcPct val="0"/>
              </a:spcBef>
              <a:spcAft>
                <a:spcPts val="300"/>
              </a:spcAft>
              <a:buClr>
                <a:srgbClr val="E4A07C"/>
              </a:buClr>
              <a:buFontTx/>
              <a:buChar char="•"/>
            </a:pPr>
            <a:r>
              <a:rPr lang="en-GB" altLang="en-US" sz="3200" b="1" dirty="0">
                <a:solidFill>
                  <a:schemeClr val="bg1"/>
                </a:solidFill>
                <a:latin typeface="Arial" panose="020B0604020202020204" pitchFamily="34" charset="0"/>
                <a:cs typeface="Arial" panose="020B0604020202020204" pitchFamily="34" charset="0"/>
              </a:rPr>
              <a:t>Children will be asked nearer the time who they would like to share a room with. </a:t>
            </a:r>
          </a:p>
          <a:p>
            <a:pPr>
              <a:spcBef>
                <a:spcPct val="0"/>
              </a:spcBef>
              <a:spcAft>
                <a:spcPts val="300"/>
              </a:spcAft>
              <a:buClr>
                <a:srgbClr val="E4A07C"/>
              </a:buClr>
              <a:buFontTx/>
              <a:buChar char="•"/>
            </a:pPr>
            <a:endParaRPr lang="en-GB" altLang="en-US" sz="3000" b="1" dirty="0">
              <a:solidFill>
                <a:schemeClr val="bg1"/>
              </a:solidFill>
              <a:latin typeface="Arial" panose="020B0604020202020204" pitchFamily="34" charset="0"/>
              <a:cs typeface="Arial" panose="020B0604020202020204" pitchFamily="34" charset="0"/>
            </a:endParaRPr>
          </a:p>
          <a:p>
            <a:pPr>
              <a:spcBef>
                <a:spcPct val="0"/>
              </a:spcBef>
              <a:spcAft>
                <a:spcPts val="300"/>
              </a:spcAft>
              <a:buClr>
                <a:srgbClr val="99CCDF"/>
              </a:buClr>
              <a:buNone/>
            </a:pPr>
            <a:endParaRPr lang="en-GB" altLang="en-US" sz="2700" dirty="0">
              <a:latin typeface="Arial" panose="020B0604020202020204" pitchFamily="34" charset="0"/>
              <a:cs typeface="Arial" panose="020B0604020202020204" pitchFamily="34" charset="0"/>
            </a:endParaRPr>
          </a:p>
        </p:txBody>
      </p:sp>
      <p:sp>
        <p:nvSpPr>
          <p:cNvPr id="43014" name="Title 2"/>
          <p:cNvSpPr txBox="1">
            <a:spLocks/>
          </p:cNvSpPr>
          <p:nvPr/>
        </p:nvSpPr>
        <p:spPr bwMode="auto">
          <a:xfrm>
            <a:off x="2667000" y="4893468"/>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dirty="0">
                <a:solidFill>
                  <a:srgbClr val="E4A07C"/>
                </a:solidFill>
                <a:latin typeface="Arial" panose="020B0604020202020204" pitchFamily="34" charset="0"/>
              </a:rPr>
              <a:t>Accommodation</a:t>
            </a:r>
          </a:p>
        </p:txBody>
      </p:sp>
      <p:pic>
        <p:nvPicPr>
          <p:cNvPr id="43015"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1030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45059" name="Text Box 3"/>
          <p:cNvSpPr txBox="1">
            <a:spLocks noChangeArrowheads="1"/>
          </p:cNvSpPr>
          <p:nvPr/>
        </p:nvSpPr>
        <p:spPr bwMode="auto">
          <a:xfrm>
            <a:off x="2988470"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10" name="Rectangle 9"/>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45061" name="TextBox 3"/>
          <p:cNvSpPr txBox="1">
            <a:spLocks noChangeArrowheads="1"/>
          </p:cNvSpPr>
          <p:nvPr/>
        </p:nvSpPr>
        <p:spPr bwMode="auto">
          <a:xfrm>
            <a:off x="3128960" y="6308646"/>
            <a:ext cx="1198959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spcAft>
                <a:spcPts val="300"/>
              </a:spcAft>
              <a:buClr>
                <a:srgbClr val="E4A07C"/>
              </a:buClr>
              <a:buFontTx/>
              <a:buChar char="•"/>
            </a:pPr>
            <a:r>
              <a:rPr lang="en-GB" altLang="en-US" sz="3000" dirty="0">
                <a:solidFill>
                  <a:schemeClr val="bg1"/>
                </a:solidFill>
                <a:latin typeface="Arial" panose="020B0604020202020204" pitchFamily="34" charset="0"/>
                <a:cs typeface="Arial" panose="020B0604020202020204" pitchFamily="34" charset="0"/>
              </a:rPr>
              <a:t> </a:t>
            </a:r>
            <a:r>
              <a:rPr lang="en-GB" altLang="en-US" sz="4200" b="1" dirty="0">
                <a:solidFill>
                  <a:schemeClr val="bg1"/>
                </a:solidFill>
                <a:latin typeface="Arial" panose="020B0604020202020204" pitchFamily="34" charset="0"/>
                <a:cs typeface="Arial" panose="020B0604020202020204" pitchFamily="34" charset="0"/>
              </a:rPr>
              <a:t>Teaching Staff will make sure that all medication is looked after and that children take it when needed.</a:t>
            </a:r>
          </a:p>
        </p:txBody>
      </p:sp>
      <p:sp>
        <p:nvSpPr>
          <p:cNvPr id="45062"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Accommodation</a:t>
            </a:r>
          </a:p>
        </p:txBody>
      </p:sp>
      <p:pic>
        <p:nvPicPr>
          <p:cNvPr id="45063"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22036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3"/>
          <p:cNvSpPr txBox="1">
            <a:spLocks noChangeArrowheads="1"/>
          </p:cNvSpPr>
          <p:nvPr/>
        </p:nvSpPr>
        <p:spPr bwMode="auto">
          <a:xfrm>
            <a:off x="2988470"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8" name="Rectangle 7"/>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10" name="Rectangle 9"/>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11" name="TextBox 3"/>
          <p:cNvSpPr txBox="1">
            <a:spLocks noChangeArrowheads="1"/>
          </p:cNvSpPr>
          <p:nvPr/>
        </p:nvSpPr>
        <p:spPr bwMode="auto">
          <a:xfrm>
            <a:off x="3095328" y="6579735"/>
            <a:ext cx="12906672" cy="3593291"/>
          </a:xfrm>
          <a:prstGeom prst="rect">
            <a:avLst/>
          </a:prstGeom>
          <a:noFill/>
          <a:ln>
            <a:noFill/>
          </a:ln>
        </p:spPr>
        <p:txBody>
          <a:bodyPr numCol="2">
            <a:spAutoFit/>
          </a:bodyPr>
          <a:lstStyle>
            <a:lvl1pPr eaLnBrk="0" hangingPunct="0">
              <a:defRPr i="1">
                <a:solidFill>
                  <a:schemeClr val="tx1"/>
                </a:solidFill>
                <a:latin typeface="Arial" charset="0"/>
                <a:ea typeface="ＭＳ Ｐゴシック" charset="0"/>
                <a:cs typeface="ＭＳ Ｐゴシック" charset="0"/>
              </a:defRPr>
            </a:lvl1pPr>
            <a:lvl2pPr marL="742950" indent="-285750" eaLnBrk="0" hangingPunct="0">
              <a:defRPr i="1">
                <a:solidFill>
                  <a:schemeClr val="tx1"/>
                </a:solidFill>
                <a:latin typeface="Arial" charset="0"/>
                <a:ea typeface="ＭＳ Ｐゴシック" charset="0"/>
              </a:defRPr>
            </a:lvl2pPr>
            <a:lvl3pPr marL="1143000" indent="-228600" eaLnBrk="0" hangingPunct="0">
              <a:defRPr i="1">
                <a:solidFill>
                  <a:schemeClr val="tx1"/>
                </a:solidFill>
                <a:latin typeface="Arial" charset="0"/>
                <a:ea typeface="ＭＳ Ｐゴシック" charset="0"/>
              </a:defRPr>
            </a:lvl3pPr>
            <a:lvl4pPr marL="1600200" indent="-228600" eaLnBrk="0" hangingPunct="0">
              <a:defRPr i="1">
                <a:solidFill>
                  <a:schemeClr val="tx1"/>
                </a:solidFill>
                <a:latin typeface="Arial" charset="0"/>
                <a:ea typeface="ＭＳ Ｐゴシック" charset="0"/>
              </a:defRPr>
            </a:lvl4pPr>
            <a:lvl5pPr marL="2057400" indent="-228600" eaLnBrk="0" hangingPunct="0">
              <a:defRPr i="1">
                <a:solidFill>
                  <a:schemeClr val="tx1"/>
                </a:solidFill>
                <a:latin typeface="Arial" charset="0"/>
                <a:ea typeface="ＭＳ Ｐゴシック" charset="0"/>
              </a:defRPr>
            </a:lvl5pPr>
            <a:lvl6pPr marL="2514600" indent="-228600" eaLnBrk="0" fontAlgn="base" hangingPunct="0">
              <a:spcBef>
                <a:spcPct val="0"/>
              </a:spcBef>
              <a:spcAft>
                <a:spcPct val="0"/>
              </a:spcAft>
              <a:defRPr i="1">
                <a:solidFill>
                  <a:schemeClr val="tx1"/>
                </a:solidFill>
                <a:latin typeface="Arial" charset="0"/>
                <a:ea typeface="ＭＳ Ｐゴシック" charset="0"/>
              </a:defRPr>
            </a:lvl6pPr>
            <a:lvl7pPr marL="2971800" indent="-228600" eaLnBrk="0" fontAlgn="base" hangingPunct="0">
              <a:spcBef>
                <a:spcPct val="0"/>
              </a:spcBef>
              <a:spcAft>
                <a:spcPct val="0"/>
              </a:spcAft>
              <a:defRPr i="1">
                <a:solidFill>
                  <a:schemeClr val="tx1"/>
                </a:solidFill>
                <a:latin typeface="Arial" charset="0"/>
                <a:ea typeface="ＭＳ Ｐゴシック" charset="0"/>
              </a:defRPr>
            </a:lvl7pPr>
            <a:lvl8pPr marL="3429000" indent="-228600" eaLnBrk="0" fontAlgn="base" hangingPunct="0">
              <a:spcBef>
                <a:spcPct val="0"/>
              </a:spcBef>
              <a:spcAft>
                <a:spcPct val="0"/>
              </a:spcAft>
              <a:defRPr i="1">
                <a:solidFill>
                  <a:schemeClr val="tx1"/>
                </a:solidFill>
                <a:latin typeface="Arial" charset="0"/>
                <a:ea typeface="ＭＳ Ｐゴシック" charset="0"/>
              </a:defRPr>
            </a:lvl8pPr>
            <a:lvl9pPr marL="3886200" indent="-228600" eaLnBrk="0" fontAlgn="base" hangingPunct="0">
              <a:spcBef>
                <a:spcPct val="0"/>
              </a:spcBef>
              <a:spcAft>
                <a:spcPct val="0"/>
              </a:spcAft>
              <a:defRPr i="1">
                <a:solidFill>
                  <a:schemeClr val="tx1"/>
                </a:solidFill>
                <a:latin typeface="Arial" charset="0"/>
                <a:ea typeface="ＭＳ Ｐゴシック" charset="0"/>
              </a:defRPr>
            </a:lvl9pPr>
          </a:lstStyle>
          <a:p>
            <a:pPr eaLnBrk="1" hangingPunct="1">
              <a:spcAft>
                <a:spcPts val="300"/>
              </a:spcAft>
              <a:buClr>
                <a:srgbClr val="E4A07C"/>
              </a:buClr>
              <a:buFontTx/>
              <a:buChar char="•"/>
              <a:defRPr/>
            </a:pPr>
            <a:r>
              <a:rPr lang="en-GB" sz="3000" b="1" i="0" dirty="0">
                <a:solidFill>
                  <a:schemeClr val="bg1"/>
                </a:solidFill>
                <a:latin typeface="Arial"/>
                <a:cs typeface="Arial"/>
              </a:rPr>
              <a:t> Outdoor heated swimming pool</a:t>
            </a:r>
          </a:p>
          <a:p>
            <a:pPr eaLnBrk="1" hangingPunct="1">
              <a:spcAft>
                <a:spcPts val="300"/>
              </a:spcAft>
              <a:buClr>
                <a:srgbClr val="E4A07C"/>
              </a:buClr>
              <a:buFontTx/>
              <a:buChar char="•"/>
              <a:defRPr/>
            </a:pPr>
            <a:r>
              <a:rPr lang="en-GB" sz="3000" b="1" i="0" dirty="0">
                <a:solidFill>
                  <a:schemeClr val="bg1"/>
                </a:solidFill>
                <a:latin typeface="Arial"/>
                <a:cs typeface="Arial"/>
              </a:rPr>
              <a:t>Indoor Activity Zone</a:t>
            </a:r>
          </a:p>
          <a:p>
            <a:pPr eaLnBrk="1" hangingPunct="1">
              <a:spcAft>
                <a:spcPts val="300"/>
              </a:spcAft>
              <a:buClr>
                <a:srgbClr val="E4A07C"/>
              </a:buClr>
              <a:buFontTx/>
              <a:buChar char="•"/>
              <a:defRPr/>
            </a:pPr>
            <a:r>
              <a:rPr lang="en-GB" sz="3000" b="1" i="0" dirty="0">
                <a:solidFill>
                  <a:schemeClr val="bg1"/>
                </a:solidFill>
                <a:latin typeface="Arial"/>
                <a:cs typeface="Arial"/>
              </a:rPr>
              <a:t> Lakes for </a:t>
            </a:r>
            <a:r>
              <a:rPr lang="en-GB" sz="3000" b="1" i="0" dirty="0" err="1">
                <a:solidFill>
                  <a:schemeClr val="bg1"/>
                </a:solidFill>
                <a:latin typeface="Arial"/>
                <a:cs typeface="Arial"/>
              </a:rPr>
              <a:t>watersports</a:t>
            </a:r>
            <a:endParaRPr lang="en-GB" sz="3000" b="1" i="0" dirty="0">
              <a:solidFill>
                <a:schemeClr val="bg1"/>
              </a:solidFill>
              <a:latin typeface="Arial"/>
              <a:cs typeface="Arial"/>
            </a:endParaRPr>
          </a:p>
          <a:p>
            <a:pPr eaLnBrk="1" hangingPunct="1">
              <a:spcAft>
                <a:spcPts val="300"/>
              </a:spcAft>
              <a:buClr>
                <a:srgbClr val="E4A07C"/>
              </a:buClr>
              <a:buFontTx/>
              <a:buChar char="•"/>
              <a:defRPr/>
            </a:pPr>
            <a:r>
              <a:rPr lang="en-GB" sz="3000" b="1" i="0" dirty="0">
                <a:solidFill>
                  <a:schemeClr val="bg1"/>
                </a:solidFill>
                <a:latin typeface="Arial"/>
                <a:cs typeface="Arial"/>
              </a:rPr>
              <a:t> On-site adventure activities</a:t>
            </a:r>
          </a:p>
          <a:p>
            <a:pPr eaLnBrk="1" hangingPunct="1">
              <a:spcAft>
                <a:spcPts val="300"/>
              </a:spcAft>
              <a:buClr>
                <a:srgbClr val="E4A07C"/>
              </a:buClr>
              <a:buFontTx/>
              <a:buChar char="•"/>
              <a:defRPr/>
            </a:pPr>
            <a:r>
              <a:rPr lang="en-GB" sz="3000" b="1" i="0" dirty="0">
                <a:solidFill>
                  <a:schemeClr val="bg1"/>
                </a:solidFill>
                <a:latin typeface="Arial"/>
                <a:cs typeface="Arial"/>
              </a:rPr>
              <a:t> Disco</a:t>
            </a:r>
          </a:p>
          <a:p>
            <a:pPr eaLnBrk="1" hangingPunct="1">
              <a:spcAft>
                <a:spcPts val="300"/>
              </a:spcAft>
              <a:buClr>
                <a:srgbClr val="E4A07C"/>
              </a:buClr>
              <a:buFontTx/>
              <a:buChar char="•"/>
              <a:defRPr/>
            </a:pPr>
            <a:r>
              <a:rPr lang="en-GB" sz="3000" b="1" i="0" dirty="0">
                <a:solidFill>
                  <a:schemeClr val="bg1"/>
                </a:solidFill>
                <a:latin typeface="Arial"/>
                <a:cs typeface="Arial"/>
              </a:rPr>
              <a:t> Shop</a:t>
            </a:r>
          </a:p>
          <a:p>
            <a:pPr eaLnBrk="1" hangingPunct="1">
              <a:spcAft>
                <a:spcPts val="300"/>
              </a:spcAft>
              <a:buClr>
                <a:srgbClr val="E4A07C"/>
              </a:buClr>
              <a:buFontTx/>
              <a:buChar char="•"/>
              <a:defRPr/>
            </a:pPr>
            <a:r>
              <a:rPr lang="en-GB" sz="3000" b="1" i="0" dirty="0">
                <a:solidFill>
                  <a:schemeClr val="bg1"/>
                </a:solidFill>
                <a:latin typeface="Arial"/>
                <a:cs typeface="Arial"/>
              </a:rPr>
              <a:t> Classrooms / meeting rooms</a:t>
            </a:r>
          </a:p>
        </p:txBody>
      </p:sp>
      <p:sp>
        <p:nvSpPr>
          <p:cNvPr id="47110"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Facilities</a:t>
            </a:r>
          </a:p>
        </p:txBody>
      </p:sp>
      <p:pic>
        <p:nvPicPr>
          <p:cNvPr id="47111"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35951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8" name="Rectangle 7"/>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49156" name="TextBox 3"/>
          <p:cNvSpPr txBox="1">
            <a:spLocks noChangeArrowheads="1"/>
          </p:cNvSpPr>
          <p:nvPr/>
        </p:nvSpPr>
        <p:spPr bwMode="auto">
          <a:xfrm>
            <a:off x="3095627" y="6579395"/>
            <a:ext cx="14473238" cy="4008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spcAft>
                <a:spcPts val="300"/>
              </a:spcAft>
              <a:buClr>
                <a:srgbClr val="E4A07C"/>
              </a:buClr>
              <a:buFontTx/>
              <a:buChar char="•"/>
            </a:pPr>
            <a:r>
              <a:rPr lang="en-GB" altLang="en-US" sz="3000">
                <a:solidFill>
                  <a:schemeClr val="bg1"/>
                </a:solidFill>
                <a:latin typeface="Arial" panose="020B0604020202020204" pitchFamily="34" charset="0"/>
                <a:cs typeface="Arial" panose="020B0604020202020204" pitchFamily="34" charset="0"/>
              </a:rPr>
              <a:t> </a:t>
            </a:r>
            <a:r>
              <a:rPr lang="en-GB" altLang="en-US" sz="3000" b="1">
                <a:solidFill>
                  <a:schemeClr val="bg1"/>
                </a:solidFill>
                <a:latin typeface="Arial" panose="020B0604020202020204" pitchFamily="34" charset="0"/>
                <a:cs typeface="Arial" panose="020B0604020202020204" pitchFamily="34" charset="0"/>
              </a:rPr>
              <a:t>3 nutritious, balanced meals per day</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Self-service salad bar</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Vegetarian option</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Special diets catered for by prior arrangement</a:t>
            </a:r>
          </a:p>
          <a:p>
            <a:pPr>
              <a:spcBef>
                <a:spcPct val="0"/>
              </a:spcBef>
              <a:spcAft>
                <a:spcPts val="300"/>
              </a:spcAft>
              <a:buClr>
                <a:srgbClr val="E4A07C"/>
              </a:buClr>
              <a:buFontTx/>
              <a:buChar char="•"/>
            </a:pPr>
            <a:r>
              <a:rPr lang="en-GB" altLang="en-US" sz="3000" b="1">
                <a:solidFill>
                  <a:schemeClr val="bg1"/>
                </a:solidFill>
                <a:latin typeface="Arial" panose="020B0604020202020204" pitchFamily="34" charset="0"/>
                <a:cs typeface="Arial" panose="020B0604020202020204" pitchFamily="34" charset="0"/>
              </a:rPr>
              <a:t> Sample menus available online: </a:t>
            </a:r>
            <a:r>
              <a:rPr lang="en-GB" altLang="en-US" sz="3000" b="1">
                <a:solidFill>
                  <a:srgbClr val="E4A07C"/>
                </a:solidFill>
                <a:latin typeface="Arial" panose="020B0604020202020204" pitchFamily="34" charset="0"/>
                <a:cs typeface="Arial" panose="020B0604020202020204" pitchFamily="34" charset="0"/>
              </a:rPr>
              <a:t>www.pgl.co.uk</a:t>
            </a:r>
          </a:p>
          <a:p>
            <a:pPr>
              <a:spcBef>
                <a:spcPct val="0"/>
              </a:spcBef>
              <a:spcAft>
                <a:spcPts val="300"/>
              </a:spcAft>
              <a:buClr>
                <a:srgbClr val="B8E5FA"/>
              </a:buClr>
              <a:buFontTx/>
              <a:buChar char="•"/>
            </a:pPr>
            <a:endParaRPr lang="en-GB" altLang="en-US" sz="3000" b="1">
              <a:solidFill>
                <a:schemeClr val="bg1"/>
              </a:solidFill>
              <a:latin typeface="Arial" panose="020B0604020202020204" pitchFamily="34" charset="0"/>
              <a:cs typeface="Arial" panose="020B0604020202020204" pitchFamily="34" charset="0"/>
            </a:endParaRPr>
          </a:p>
          <a:p>
            <a:pPr>
              <a:spcBef>
                <a:spcPct val="0"/>
              </a:spcBef>
              <a:spcAft>
                <a:spcPts val="300"/>
              </a:spcAft>
              <a:buClr>
                <a:srgbClr val="B8E5FA"/>
              </a:buClr>
              <a:buFontTx/>
              <a:buChar char="•"/>
            </a:pPr>
            <a:endParaRPr lang="en-GB" altLang="en-US" sz="3000" b="1">
              <a:solidFill>
                <a:schemeClr val="bg1"/>
              </a:solidFill>
              <a:latin typeface="Arial" panose="020B0604020202020204" pitchFamily="34" charset="0"/>
              <a:cs typeface="Arial" panose="020B0604020202020204" pitchFamily="34" charset="0"/>
            </a:endParaRPr>
          </a:p>
          <a:p>
            <a:pPr>
              <a:spcBef>
                <a:spcPct val="0"/>
              </a:spcBef>
              <a:spcAft>
                <a:spcPts val="300"/>
              </a:spcAft>
              <a:buClr>
                <a:srgbClr val="B8E5FA"/>
              </a:buClr>
              <a:buNone/>
            </a:pPr>
            <a:endParaRPr lang="en-GB" altLang="en-US" sz="2700">
              <a:latin typeface="Arial" panose="020B0604020202020204" pitchFamily="34" charset="0"/>
              <a:cs typeface="Arial" panose="020B0604020202020204" pitchFamily="34" charset="0"/>
            </a:endParaRPr>
          </a:p>
        </p:txBody>
      </p:sp>
      <p:sp>
        <p:nvSpPr>
          <p:cNvPr id="49157" name="Title 2"/>
          <p:cNvSpPr txBox="1">
            <a:spLocks/>
          </p:cNvSpPr>
          <p:nvPr/>
        </p:nvSpPr>
        <p:spPr bwMode="auto">
          <a:xfrm>
            <a:off x="3202782" y="4926809"/>
            <a:ext cx="11658600"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5400" b="1">
                <a:solidFill>
                  <a:srgbClr val="E4A07C"/>
                </a:solidFill>
                <a:latin typeface="Arial" panose="020B0604020202020204" pitchFamily="34" charset="0"/>
              </a:rPr>
              <a:t>Catering and dietary needs </a:t>
            </a:r>
          </a:p>
        </p:txBody>
      </p:sp>
      <p:pic>
        <p:nvPicPr>
          <p:cNvPr id="49158"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53253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3"/>
          <p:cNvSpPr txBox="1">
            <a:spLocks noChangeArrowheads="1"/>
          </p:cNvSpPr>
          <p:nvPr/>
        </p:nvSpPr>
        <p:spPr bwMode="auto">
          <a:xfrm>
            <a:off x="3095625"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12" name="Rectangle 11"/>
          <p:cNvSpPr>
            <a:spLocks noChangeArrowheads="1"/>
          </p:cNvSpPr>
          <p:nvPr/>
        </p:nvSpPr>
        <p:spPr bwMode="auto">
          <a:xfrm>
            <a:off x="2286000" y="0"/>
            <a:ext cx="13716000" cy="102870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60421" name="Title 2"/>
          <p:cNvSpPr txBox="1">
            <a:spLocks/>
          </p:cNvSpPr>
          <p:nvPr/>
        </p:nvSpPr>
        <p:spPr bwMode="auto">
          <a:xfrm>
            <a:off x="3095625" y="5224462"/>
            <a:ext cx="11989595" cy="2052638"/>
          </a:xfrm>
          <a:prstGeom prst="rect">
            <a:avLst/>
          </a:prstGeom>
          <a:noFill/>
          <a:ln>
            <a:noFill/>
          </a:ln>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defRPr/>
            </a:pPr>
            <a:r>
              <a:rPr lang="en-US" altLang="en-US" sz="5400" b="1" u="sng" dirty="0">
                <a:solidFill>
                  <a:schemeClr val="bg1"/>
                </a:solidFill>
                <a:latin typeface="Arial" panose="020B0604020202020204" pitchFamily="34" charset="0"/>
              </a:rPr>
              <a:t>What’s included in the cost?</a:t>
            </a:r>
          </a:p>
          <a:p>
            <a:pPr algn="ctr" eaLnBrk="1" hangingPunct="1">
              <a:spcBef>
                <a:spcPct val="0"/>
              </a:spcBef>
              <a:buFontTx/>
              <a:buNone/>
              <a:defRPr/>
            </a:pPr>
            <a:r>
              <a:rPr lang="en-US" altLang="en-US" sz="5400" b="1" dirty="0">
                <a:solidFill>
                  <a:schemeClr val="bg1"/>
                </a:solidFill>
                <a:latin typeface="Arial" panose="020B0604020202020204" pitchFamily="34" charset="0"/>
              </a:rPr>
              <a:t>-Travel</a:t>
            </a:r>
          </a:p>
          <a:p>
            <a:pPr algn="ctr" eaLnBrk="1" hangingPunct="1">
              <a:spcBef>
                <a:spcPct val="0"/>
              </a:spcBef>
              <a:buFontTx/>
              <a:buNone/>
              <a:defRPr/>
            </a:pPr>
            <a:r>
              <a:rPr lang="en-US" altLang="en-US" sz="5400" b="1" dirty="0">
                <a:solidFill>
                  <a:schemeClr val="bg1"/>
                </a:solidFill>
                <a:latin typeface="Arial" panose="020B0604020202020204" pitchFamily="34" charset="0"/>
              </a:rPr>
              <a:t>-Full Board Accommodation</a:t>
            </a:r>
          </a:p>
          <a:p>
            <a:pPr marL="857250" indent="-857250" algn="ctr">
              <a:spcBef>
                <a:spcPct val="0"/>
              </a:spcBef>
              <a:buFontTx/>
              <a:buChar char="-"/>
              <a:defRPr/>
            </a:pPr>
            <a:r>
              <a:rPr lang="en-US" altLang="en-US" sz="5400" b="1" dirty="0">
                <a:solidFill>
                  <a:schemeClr val="bg1"/>
                </a:solidFill>
                <a:latin typeface="Arial" panose="020B0604020202020204" pitchFamily="34" charset="0"/>
              </a:rPr>
              <a:t>All Adventure Activities</a:t>
            </a:r>
          </a:p>
          <a:p>
            <a:pPr marL="857250" indent="-857250" algn="ctr">
              <a:spcBef>
                <a:spcPct val="0"/>
              </a:spcBef>
              <a:buFontTx/>
              <a:buChar char="-"/>
              <a:defRPr/>
            </a:pPr>
            <a:r>
              <a:rPr lang="en-US" altLang="en-US" sz="5400" b="1" dirty="0">
                <a:solidFill>
                  <a:schemeClr val="bg1"/>
                </a:solidFill>
                <a:latin typeface="Arial" panose="020B0604020202020204" pitchFamily="34" charset="0"/>
              </a:rPr>
              <a:t>All evening entertainment</a:t>
            </a:r>
          </a:p>
          <a:p>
            <a:pPr algn="ctr">
              <a:spcBef>
                <a:spcPct val="0"/>
              </a:spcBef>
              <a:buNone/>
              <a:defRPr/>
            </a:pPr>
            <a:endParaRPr lang="en-US" altLang="en-US" sz="5400" b="1" dirty="0">
              <a:solidFill>
                <a:schemeClr val="bg1"/>
              </a:solidFill>
              <a:latin typeface="Arial" panose="020B0604020202020204" pitchFamily="34" charset="0"/>
            </a:endParaRPr>
          </a:p>
          <a:p>
            <a:pPr algn="ctr" eaLnBrk="1" hangingPunct="1">
              <a:spcBef>
                <a:spcPct val="0"/>
              </a:spcBef>
              <a:buFont typeface="Arial" panose="020B0604020202020204" pitchFamily="34" charset="0"/>
              <a:buNone/>
              <a:defRPr/>
            </a:pPr>
            <a:r>
              <a:rPr lang="en-US" altLang="en-US" sz="5400" b="1" u="sng" dirty="0">
                <a:solidFill>
                  <a:schemeClr val="bg1"/>
                </a:solidFill>
                <a:latin typeface="Arial" panose="020B0604020202020204" pitchFamily="34" charset="0"/>
              </a:rPr>
              <a:t>What’s Not Included?</a:t>
            </a:r>
          </a:p>
          <a:p>
            <a:pPr marL="857250" indent="-857250" algn="ctr">
              <a:spcBef>
                <a:spcPct val="0"/>
              </a:spcBef>
              <a:buFontTx/>
              <a:buChar char="-"/>
              <a:defRPr/>
            </a:pPr>
            <a:r>
              <a:rPr lang="en-US" altLang="en-US" sz="5400" b="1" dirty="0">
                <a:solidFill>
                  <a:schemeClr val="bg1"/>
                </a:solidFill>
                <a:latin typeface="Arial" panose="020B0604020202020204" pitchFamily="34" charset="0"/>
              </a:rPr>
              <a:t>Children need to bring their own bedding/sleeping bag.</a:t>
            </a:r>
          </a:p>
          <a:p>
            <a:pPr algn="ctr" eaLnBrk="1" hangingPunct="1">
              <a:spcBef>
                <a:spcPct val="0"/>
              </a:spcBef>
              <a:buFont typeface="Arial" panose="020B0604020202020204" pitchFamily="34" charset="0"/>
              <a:buNone/>
              <a:defRPr/>
            </a:pPr>
            <a:endParaRPr lang="en-US" altLang="en-US" sz="5400" b="1" dirty="0">
              <a:solidFill>
                <a:schemeClr val="bg1"/>
              </a:solidFill>
              <a:latin typeface="Arial" panose="020B0604020202020204" pitchFamily="34" charset="0"/>
            </a:endParaRPr>
          </a:p>
          <a:p>
            <a:pPr algn="ctr" eaLnBrk="1" hangingPunct="1">
              <a:spcBef>
                <a:spcPct val="0"/>
              </a:spcBef>
              <a:buFont typeface="Arial" panose="020B0604020202020204" pitchFamily="34" charset="0"/>
              <a:buNone/>
              <a:defRPr/>
            </a:pPr>
            <a:r>
              <a:rPr lang="en-US" altLang="en-US" sz="5400" b="1" dirty="0">
                <a:solidFill>
                  <a:schemeClr val="bg1"/>
                </a:solidFill>
                <a:latin typeface="Arial" panose="020B0604020202020204" pitchFamily="34" charset="0"/>
              </a:rPr>
              <a:t> </a:t>
            </a:r>
            <a:endParaRPr lang="en-US" altLang="en-US" sz="5400" b="1" dirty="0">
              <a:solidFill>
                <a:srgbClr val="E4A07C"/>
              </a:solidFill>
              <a:latin typeface="Arial" panose="020B0604020202020204" pitchFamily="34" charset="0"/>
            </a:endParaRPr>
          </a:p>
        </p:txBody>
      </p:sp>
      <p:pic>
        <p:nvPicPr>
          <p:cNvPr id="53253" name="Picture 6" descr="PGL LOGO OFFICIAL_with Drop Shadow.png"/>
          <p:cNvPicPr>
            <a:picLocks noChangeAspect="1"/>
          </p:cNvPicPr>
          <p:nvPr/>
        </p:nvPicPr>
        <p:blipFill>
          <a:blip r:embed="rId3">
            <a:extLst>
              <a:ext uri="{28A0092B-C50C-407E-A947-70E740481C1C}">
                <a14:useLocalDpi xmlns:a14="http://schemas.microsoft.com/office/drawing/2010/main" val="0"/>
              </a:ext>
            </a:extLst>
          </a:blip>
          <a:srcRect t="7407"/>
          <a:stretch>
            <a:fillRect/>
          </a:stretch>
        </p:blipFill>
        <p:spPr bwMode="auto">
          <a:xfrm>
            <a:off x="2555084"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34381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298F2-D84B-467A-99D1-09E0C3C0D4FC}"/>
              </a:ext>
            </a:extLst>
          </p:cNvPr>
          <p:cNvSpPr>
            <a:spLocks noGrp="1"/>
          </p:cNvSpPr>
          <p:nvPr>
            <p:ph type="title"/>
          </p:nvPr>
        </p:nvSpPr>
        <p:spPr>
          <a:xfrm>
            <a:off x="457200" y="274638"/>
            <a:ext cx="16992600" cy="1143000"/>
          </a:xfrm>
        </p:spPr>
        <p:txBody>
          <a:bodyPr>
            <a:normAutofit fontScale="90000"/>
          </a:bodyPr>
          <a:lstStyle/>
          <a:p>
            <a:r>
              <a:rPr lang="en-GB" sz="7200" dirty="0">
                <a:latin typeface="Comic Sans MS" panose="030F0702030302020204" pitchFamily="66" charset="0"/>
              </a:rPr>
              <a:t>Cost</a:t>
            </a:r>
          </a:p>
        </p:txBody>
      </p:sp>
      <p:sp>
        <p:nvSpPr>
          <p:cNvPr id="3" name="Content Placeholder 2">
            <a:extLst>
              <a:ext uri="{FF2B5EF4-FFF2-40B4-BE49-F238E27FC236}">
                <a16:creationId xmlns:a16="http://schemas.microsoft.com/office/drawing/2014/main" id="{C25B6040-E729-441C-955C-F8C5DA86E980}"/>
              </a:ext>
            </a:extLst>
          </p:cNvPr>
          <p:cNvSpPr>
            <a:spLocks noGrp="1"/>
          </p:cNvSpPr>
          <p:nvPr>
            <p:ph idx="1"/>
          </p:nvPr>
        </p:nvSpPr>
        <p:spPr>
          <a:xfrm>
            <a:off x="457200" y="1600200"/>
            <a:ext cx="16992600" cy="8039100"/>
          </a:xfrm>
        </p:spPr>
        <p:txBody>
          <a:bodyPr>
            <a:normAutofit/>
          </a:bodyPr>
          <a:lstStyle/>
          <a:p>
            <a:pPr marL="0" indent="0" algn="l" fontAlgn="base">
              <a:buNone/>
            </a:pPr>
            <a:r>
              <a:rPr lang="en-GB" sz="4800" b="0" i="0" dirty="0">
                <a:solidFill>
                  <a:srgbClr val="000000"/>
                </a:solidFill>
                <a:effectLst/>
                <a:latin typeface="Comic Sans MS" panose="030F0702030302020204" pitchFamily="66" charset="0"/>
              </a:rPr>
              <a:t>Any parents who are not able to send their child due to financial reasons please get in touch with the school as we may be able to help signpost to possible funding options to help.</a:t>
            </a:r>
          </a:p>
          <a:p>
            <a:endParaRPr lang="en-GB" sz="7200" dirty="0">
              <a:latin typeface="Comic Sans MS" panose="030F0702030302020204" pitchFamily="66" charset="0"/>
            </a:endParaRPr>
          </a:p>
        </p:txBody>
      </p:sp>
    </p:spTree>
    <p:extLst>
      <p:ext uri="{BB962C8B-B14F-4D97-AF65-F5344CB8AC3E}">
        <p14:creationId xmlns:p14="http://schemas.microsoft.com/office/powerpoint/2010/main" val="36943115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5D3276-9F1C-4406-A0D7-3E11AC9F2434}"/>
              </a:ext>
            </a:extLst>
          </p:cNvPr>
          <p:cNvSpPr txBox="1"/>
          <p:nvPr/>
        </p:nvSpPr>
        <p:spPr>
          <a:xfrm>
            <a:off x="609600" y="419100"/>
            <a:ext cx="17297400" cy="9233297"/>
          </a:xfrm>
          <a:prstGeom prst="rect">
            <a:avLst/>
          </a:prstGeom>
          <a:noFill/>
        </p:spPr>
        <p:txBody>
          <a:bodyPr wrap="square" rtlCol="0">
            <a:spAutoFit/>
          </a:bodyPr>
          <a:lstStyle/>
          <a:p>
            <a:r>
              <a:rPr lang="en-GB" sz="5400" b="1" u="sng" dirty="0">
                <a:latin typeface="Comic Sans MS" panose="030F0702030302020204" pitchFamily="66" charset="0"/>
              </a:rPr>
              <a:t>UPDATE:  15/10/26</a:t>
            </a:r>
          </a:p>
          <a:p>
            <a:r>
              <a:rPr lang="en-GB" sz="5400" dirty="0">
                <a:latin typeface="Comic Sans MS" panose="030F0702030302020204" pitchFamily="66" charset="0"/>
              </a:rPr>
              <a:t>We have had notification from the PGL that we are going to that they may not continue to operate due to financial pressures - things are up in the air for them at the moment and they have given us a heads up. As a contingency, they have made us a backup booking at another PGL facility which we will investigate more if/when we need to. We will keep you posted and it is </a:t>
            </a:r>
            <a:r>
              <a:rPr lang="en-GB" sz="5400" b="1" u="sng" dirty="0">
                <a:latin typeface="Comic Sans MS" panose="030F0702030302020204" pitchFamily="66" charset="0"/>
              </a:rPr>
              <a:t>nothing to worry about </a:t>
            </a:r>
            <a:r>
              <a:rPr lang="en-GB" sz="5400" dirty="0">
                <a:latin typeface="Comic Sans MS" panose="030F0702030302020204" pitchFamily="66" charset="0"/>
              </a:rPr>
              <a:t>as we have a guaranteed booking and the price will not increase as a result. </a:t>
            </a:r>
          </a:p>
        </p:txBody>
      </p:sp>
    </p:spTree>
    <p:extLst>
      <p:ext uri="{BB962C8B-B14F-4D97-AF65-F5344CB8AC3E}">
        <p14:creationId xmlns:p14="http://schemas.microsoft.com/office/powerpoint/2010/main" val="19729025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2286000" y="0"/>
            <a:ext cx="13716000" cy="5143500"/>
          </a:xfrm>
          <a:prstGeom prst="rect">
            <a:avLst/>
          </a:prstGeom>
          <a:blipFill dpi="0" rotWithShape="1">
            <a:blip r:embed="rId3"/>
            <a:srcRect/>
            <a:stretch>
              <a:fillRect/>
            </a:stretch>
          </a:blip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57347" name="Text Box 3"/>
          <p:cNvSpPr txBox="1">
            <a:spLocks noChangeArrowheads="1"/>
          </p:cNvSpPr>
          <p:nvPr/>
        </p:nvSpPr>
        <p:spPr bwMode="auto">
          <a:xfrm>
            <a:off x="3095625" y="2336008"/>
            <a:ext cx="701992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50000"/>
              </a:spcBef>
              <a:buFontTx/>
              <a:buNone/>
            </a:pPr>
            <a:endParaRPr lang="en-US" altLang="en-US" sz="2700">
              <a:latin typeface="Arial" panose="020B0604020202020204" pitchFamily="34" charset="0"/>
            </a:endParaRPr>
          </a:p>
        </p:txBody>
      </p:sp>
      <p:sp>
        <p:nvSpPr>
          <p:cNvPr id="12" name="Rectangle 11"/>
          <p:cNvSpPr>
            <a:spLocks noChangeArrowheads="1"/>
          </p:cNvSpPr>
          <p:nvPr/>
        </p:nvSpPr>
        <p:spPr bwMode="auto">
          <a:xfrm>
            <a:off x="2286000" y="5143500"/>
            <a:ext cx="13716000" cy="5143500"/>
          </a:xfrm>
          <a:prstGeom prst="rect">
            <a:avLst/>
          </a:prstGeom>
          <a:solidFill>
            <a:srgbClr val="8C1A4A"/>
          </a:solidFill>
          <a:ln w="9525">
            <a:solidFill>
              <a:srgbClr val="4A7EBB"/>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endParaRPr lang="en-US" sz="2700">
              <a:solidFill>
                <a:schemeClr val="lt1"/>
              </a:solidFill>
            </a:endParaRPr>
          </a:p>
        </p:txBody>
      </p:sp>
      <p:sp>
        <p:nvSpPr>
          <p:cNvPr id="57349" name="Title 2"/>
          <p:cNvSpPr txBox="1">
            <a:spLocks/>
          </p:cNvSpPr>
          <p:nvPr/>
        </p:nvSpPr>
        <p:spPr bwMode="auto">
          <a:xfrm>
            <a:off x="5038725" y="6331747"/>
            <a:ext cx="8317707" cy="205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sz="5400" b="1" dirty="0">
                <a:solidFill>
                  <a:schemeClr val="bg1"/>
                </a:solidFill>
                <a:latin typeface="Arial" panose="020B0604020202020204" pitchFamily="34" charset="0"/>
              </a:rPr>
              <a:t>Thank you for listening</a:t>
            </a:r>
          </a:p>
          <a:p>
            <a:pPr algn="ctr" eaLnBrk="1" hangingPunct="1">
              <a:spcBef>
                <a:spcPct val="0"/>
              </a:spcBef>
              <a:buFontTx/>
              <a:buNone/>
            </a:pPr>
            <a:r>
              <a:rPr lang="en-US" altLang="en-US" sz="5400" b="1" dirty="0">
                <a:solidFill>
                  <a:srgbClr val="E4A07C"/>
                </a:solidFill>
                <a:latin typeface="Arial" panose="020B0604020202020204" pitchFamily="34" charset="0"/>
              </a:rPr>
              <a:t>Any questions?</a:t>
            </a:r>
          </a:p>
        </p:txBody>
      </p:sp>
      <p:pic>
        <p:nvPicPr>
          <p:cNvPr id="57350" name="Picture 6" descr="PGL LOGO OFFICIAL_with Drop Shadow.png"/>
          <p:cNvPicPr>
            <a:picLocks noChangeAspect="1"/>
          </p:cNvPicPr>
          <p:nvPr/>
        </p:nvPicPr>
        <p:blipFill>
          <a:blip r:embed="rId4">
            <a:extLst>
              <a:ext uri="{28A0092B-C50C-407E-A947-70E740481C1C}">
                <a14:useLocalDpi xmlns:a14="http://schemas.microsoft.com/office/drawing/2010/main" val="0"/>
              </a:ext>
            </a:extLst>
          </a:blip>
          <a:srcRect t="7407"/>
          <a:stretch>
            <a:fillRect/>
          </a:stretch>
        </p:blipFill>
        <p:spPr bwMode="auto">
          <a:xfrm>
            <a:off x="2778922" y="2"/>
            <a:ext cx="1993106" cy="184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42816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cdcd3ab-78f9-4bb5-a0ab-bd99f3efbc9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C6D5F9803142749BF81D0D54F8B7AA2" ma:contentTypeVersion="18" ma:contentTypeDescription="Create a new document." ma:contentTypeScope="" ma:versionID="5f3a61c016e7a07d61387e9a07c5388e">
  <xsd:schema xmlns:xsd="http://www.w3.org/2001/XMLSchema" xmlns:xs="http://www.w3.org/2001/XMLSchema" xmlns:p="http://schemas.microsoft.com/office/2006/metadata/properties" xmlns:ns3="bcdcd3ab-78f9-4bb5-a0ab-bd99f3efbc95" xmlns:ns4="eaa68242-7935-41cc-9473-60a0bac6d9e8" targetNamespace="http://schemas.microsoft.com/office/2006/metadata/properties" ma:root="true" ma:fieldsID="86e4daa429d08888f3a27649e69b4006" ns3:_="" ns4:_="">
    <xsd:import namespace="bcdcd3ab-78f9-4bb5-a0ab-bd99f3efbc95"/>
    <xsd:import namespace="eaa68242-7935-41cc-9473-60a0bac6d9e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LengthInSeconds"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dcd3ab-78f9-4bb5-a0ab-bd99f3efbc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a68242-7935-41cc-9473-60a0bac6d9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943DF0-5ECD-4D76-A1D1-7A10BC20A863}">
  <ds:schemaRefs>
    <ds:schemaRef ds:uri="eaa68242-7935-41cc-9473-60a0bac6d9e8"/>
    <ds:schemaRef ds:uri="http://schemas.microsoft.com/office/2006/documentManagement/types"/>
    <ds:schemaRef ds:uri="http://purl.org/dc/dcmitype/"/>
    <ds:schemaRef ds:uri="http://www.w3.org/XML/1998/namespace"/>
    <ds:schemaRef ds:uri="http://schemas.microsoft.com/office/infopath/2007/PartnerControls"/>
    <ds:schemaRef ds:uri="http://schemas.microsoft.com/office/2006/metadata/properties"/>
    <ds:schemaRef ds:uri="http://purl.org/dc/terms/"/>
    <ds:schemaRef ds:uri="http://schemas.openxmlformats.org/package/2006/metadata/core-properties"/>
    <ds:schemaRef ds:uri="bcdcd3ab-78f9-4bb5-a0ab-bd99f3efbc95"/>
    <ds:schemaRef ds:uri="http://purl.org/dc/elements/1.1/"/>
  </ds:schemaRefs>
</ds:datastoreItem>
</file>

<file path=customXml/itemProps2.xml><?xml version="1.0" encoding="utf-8"?>
<ds:datastoreItem xmlns:ds="http://schemas.openxmlformats.org/officeDocument/2006/customXml" ds:itemID="{5E0D0AC0-860C-4068-9270-58F211A0BE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dcd3ab-78f9-4bb5-a0ab-bd99f3efbc95"/>
    <ds:schemaRef ds:uri="eaa68242-7935-41cc-9473-60a0bac6d9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685503-1740-4F82-80E7-BD4EE283C1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232</TotalTime>
  <Words>1972</Words>
  <Application>Microsoft Office PowerPoint</Application>
  <PresentationFormat>Custom</PresentationFormat>
  <Paragraphs>296</Paragraphs>
  <Slides>41</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Courier</vt:lpstr>
      <vt:lpstr>Comic Sans MS</vt:lpstr>
      <vt:lpstr>Futura</vt:lpstr>
      <vt:lpstr>Arial</vt:lpstr>
      <vt:lpstr>Protest Riot</vt:lpstr>
      <vt:lpstr>Marykate</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SAMPLE ITINERARY </vt:lpstr>
      <vt:lpstr>PowerPoint Presentation</vt:lpstr>
      <vt:lpstr>PowerPoint Presentation</vt:lpstr>
      <vt:lpstr>PowerPoint Presentation</vt:lpstr>
      <vt:lpstr>PowerPoint Presentation</vt:lpstr>
      <vt:lpstr>PowerPoint Presentation</vt:lpstr>
      <vt:lpstr>Cost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dc:title>
  <dc:creator>Tash Stewart</dc:creator>
  <cp:lastModifiedBy>Tash Stewart</cp:lastModifiedBy>
  <cp:revision>10</cp:revision>
  <cp:lastPrinted>2026-10-19T09:38:04Z</cp:lastPrinted>
  <dcterms:created xsi:type="dcterms:W3CDTF">2006-08-16T00:00:00Z</dcterms:created>
  <dcterms:modified xsi:type="dcterms:W3CDTF">2026-10-19T10:04:55Z</dcterms:modified>
  <dc:identifier>DAHWnH55CXk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0x0101004C6D5F9803142749BF81D0D54F8B7AA2</vt:lpwstr>
  </property>
</Properties>
</file>